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Lst>
  <p:sldSz cy="6858000" cx="12192000"/>
  <p:notesSz cx="6858000" cy="9144000"/>
  <p:embeddedFontLst>
    <p:embeddedFont>
      <p:font typeface="Roboto"/>
      <p:regular r:id="rId109"/>
      <p:bold r:id="rId110"/>
      <p:italic r:id="rId111"/>
      <p:boldItalic r:id="rId112"/>
    </p:embeddedFont>
    <p:embeddedFont>
      <p:font typeface="Nunito"/>
      <p:regular r:id="rId113"/>
      <p:bold r:id="rId114"/>
      <p:italic r:id="rId115"/>
      <p:boldItalic r:id="rId116"/>
    </p:embeddedFont>
    <p:embeddedFont>
      <p:font typeface="Montserrat"/>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876">
          <p15:clr>
            <a:srgbClr val="747775"/>
          </p15:clr>
        </p15:guide>
      </p15:sldGuideLst>
    </p:ext>
    <p:ext uri="GoogleSlidesCustomDataVersion2">
      <go:slidesCustomData xmlns:go="http://customooxmlschemas.google.com/" r:id="rId121" roundtripDataSignature="AMtx7mgy8XiV/v/sTevgo0VQkjmAIXW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08FFC6-FBF4-4EE9-8F5E-8EA787C1CF9A}">
  <a:tblStyle styleId="{5F08FFC6-FBF4-4EE9-8F5E-8EA787C1CF9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8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Roboto-regular.fntdata"/><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customschemas.google.com/relationships/presentationmetadata" Target="metadata"/><Relationship Id="rId25" Type="http://schemas.openxmlformats.org/officeDocument/2006/relationships/slide" Target="slides/slide18.xml"/><Relationship Id="rId120"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Nunito-boldItalic.fntdata"/><Relationship Id="rId115" Type="http://schemas.openxmlformats.org/officeDocument/2006/relationships/font" Target="fonts/Nunito-italic.fntdata"/><Relationship Id="rId119"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Roboto-bold.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Nunito-bold.fntdata"/><Relationship Id="rId18" Type="http://schemas.openxmlformats.org/officeDocument/2006/relationships/slide" Target="slides/slide11.xml"/><Relationship Id="rId113" Type="http://schemas.openxmlformats.org/officeDocument/2006/relationships/font" Target="fonts/Nunito-regular.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025c30f0c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3025c30f0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4c6639ba4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e4c6639ba4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4c6639ba4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e4c6639ba4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4c6639ba4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e4c6639ba4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866b32ff2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5866b32ff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e4c6639ba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e4c6639ba4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4c6639ba4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e4c6639ba4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e4c6639ba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e4c6639ba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e4d5fad7d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1e4d5fad7d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4c6639ba4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e4c6639ba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4c6639ba4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e4c6639ba4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4c6639ba4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e4c6639ba4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4d5fad7d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e4d5fad7d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4d5fad7d5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e4d5fad7d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4d5fad7d5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e4d5fad7d5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866b32ff2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5866b32ff2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4d5fad7d5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e4d5fad7d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4d5fad7d5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e4d5fad7d5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ef1fbc83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5ef1fbc83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ef1fbc83f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25ef1fbc83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ff59511b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5ff59511b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c3aee3f4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2ec3aee3f4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103cacf8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6103cacf8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f8c167e1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5f8c167e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5f8c167e12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5f8c167e1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5f8c167e12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5f8c167e1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866b32ff2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5866b32ff2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f8c167e12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5f8c167e12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103cacf8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6103cacf8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ff42621e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5ff42621e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3d641135ef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3d641135ef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5f8c167e12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5f8c167e1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3d641135e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3d641135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3d641135ef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3d641135e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3d641135ef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23d641135e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3d641135ef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23d641135ef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3d641135ef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23d641135ef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c22f1fbf1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ec22f1fbf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3d641135ef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3d641135ef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3d641135ef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3d641135ef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3d641135ef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3d641135e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3d641135ef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3d641135ef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3d641135ef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3d641135ef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3d641135ef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3d641135ef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3d641135ef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23d641135e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adec5748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4adec5748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c3aee3f4f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ec3aee3f4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2" name="Google Shape;51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c22f1fbf1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ec22f1fbf1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f3f5b20e7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2f3f5b20e7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f3f5b20e75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f3f5b20e75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f3f5b20e7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2f3f5b20e7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8cb67435f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28cb67435f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8cb67435f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8cb67435f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f4b0f2d7a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2f4b0f2d7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f4b0f2d7a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f4b0f2d7a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4b0f2d7a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2f4b0f2d7a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f4b0f2d7a5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2f4b0f2d7a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f4b0f2d7a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2f4b0f2d7a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f4b0f2d7a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2f4b0f2d7a5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f4b0f2d7a5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2f4b0f2d7a5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f4b0f2d7a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2f4b0f2d7a5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f4b0f2d7a5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f4b0f2d7a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f4bc2d1e5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2f4bc2d1e5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f4b0f2d7a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2f4b0f2d7a5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f4b0f2d7a5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2f4b0f2d7a5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4c6639ba4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e4c6639ba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f4b0f2d7a5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2f4b0f2d7a5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f4b0f2d7a5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2f4b0f2d7a5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f4b0f2d7a5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2f4b0f2d7a5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f4b0f2d7a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2f4b0f2d7a5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f4b0f2d7a5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2f4b0f2d7a5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f4b0f2d7a5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2f4b0f2d7a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f4b0f2d7a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2f4b0f2d7a5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ffdb92f43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ffdb92f4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4ae72fd11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24ae72fd11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f4b0f2d7a5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2f4b0f2d7a5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4c6639ba4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e4c6639ba4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025c30f0c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3025c30f0c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025c30f0c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3025c30f0c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031bd8b69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3031bd8b69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031bd8b696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3031bd8b696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031bd8b696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3031bd8b696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031bd8b696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3031bd8b696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031bd8b696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3031bd8b696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d3589bc5e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2d3589bc5e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d3589bc5e0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2d3589bc5e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d3589bc5e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2d3589bc5e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g25866b32ff2_0_29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6" name="Google Shape;86;g25866b32ff2_0_29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87" name="Google Shape;87;g25866b32ff2_0_29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g25866b32ff2_0_288"/>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90" name="Google Shape;90;g25866b32ff2_0_288"/>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91" name="Google Shape;91;g25866b32ff2_0_28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g25866b32ff2_0_292"/>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94" name="Google Shape;94;g25866b32ff2_0_29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g25866b32ff2_0_29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7" name="Google Shape;97;g25866b32ff2_0_299"/>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98" name="Google Shape;98;g25866b32ff2_0_299"/>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99" name="Google Shape;99;g25866b32ff2_0_29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g25866b32ff2_0_30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2" name="Google Shape;102;g25866b32ff2_0_30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g25866b32ff2_0_307"/>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05" name="Google Shape;105;g25866b32ff2_0_307"/>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6" name="Google Shape;106;g25866b32ff2_0_30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g25866b32ff2_0_311"/>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09" name="Google Shape;109;g25866b32ff2_0_3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g25866b32ff2_0_314"/>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25866b32ff2_0_314"/>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13" name="Google Shape;113;g25866b32ff2_0_314"/>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4" name="Google Shape;114;g25866b32ff2_0_314"/>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15" name="Google Shape;115;g25866b32ff2_0_3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g25866b32ff2_0_320"/>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118" name="Google Shape;118;g25866b32ff2_0_3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g25866b32ff2_0_323"/>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21" name="Google Shape;121;g25866b32ff2_0_323"/>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122" name="Google Shape;122;g25866b32ff2_0_3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g25866b32ff2_0_3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 name="Shape 23"/>
        <p:cNvGrpSpPr/>
        <p:nvPr/>
      </p:nvGrpSpPr>
      <p:grpSpPr>
        <a:xfrm>
          <a:off x="0" y="0"/>
          <a:ext cx="0" cy="0"/>
          <a:chOff x="0" y="0"/>
          <a:chExt cx="0" cy="0"/>
        </a:xfrm>
      </p:grpSpPr>
      <p:sp>
        <p:nvSpPr>
          <p:cNvPr id="24" name="Google Shape;24;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 name="Google Shape;26;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 name="Google Shape;28;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g25866b32ff2_0_28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82" name="Google Shape;82;g25866b32ff2_0_28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3" name="Google Shape;83;g25866b32ff2_0_28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hyperlink" Target="https://medium.com/@b.terryjack/introduction-to-deep-learning-feed-forward-neural-networks-ffnns-a-k-a-c688d83a309d"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hyperlink" Target="https://docs.google.com/document/d/1AUGUAc0A554LkDljPxhGHF7pQLocawM5/edit?usp=drive_link&amp;ouid=111797885338503352161&amp;rtpof=true&amp;sd=true" TargetMode="External"/><Relationship Id="rId10" Type="http://schemas.openxmlformats.org/officeDocument/2006/relationships/hyperlink" Target="https://docs.google.com/document/d/14Ik9LB33lvw8gZZaH58p_mZX0yg6Vd8R/edit?usp=drive_link&amp;ouid=111797885338503352161&amp;rtpof=true&amp;sd=true" TargetMode="External"/><Relationship Id="rId9" Type="http://schemas.openxmlformats.org/officeDocument/2006/relationships/hyperlink" Target="https://docs.google.com/document/d/1gxT62qrI7yyXEhfNaOxRkN-D0VfnA-Q6/edit?usp=sharing&amp;ouid=106860310875209437680&amp;rtpof=true&amp;sd=true" TargetMode="External"/><Relationship Id="rId5" Type="http://schemas.openxmlformats.org/officeDocument/2006/relationships/hyperlink" Target="https://docs.google.com/document/d/1xGZMBDCT1w4R70JGRrywqSwfvca8MP8VXGPZljRSbD4/edit?usp=sharing" TargetMode="External"/><Relationship Id="rId6" Type="http://schemas.openxmlformats.org/officeDocument/2006/relationships/hyperlink" Target="https://docs.google.com/document/d/1NwdLeYnkNiUJ8F50x78I0UrG4hDeUe-w/edit?usp=drive_link&amp;ouid=111797885338503352161&amp;rtpof=true&amp;sd=true" TargetMode="External"/><Relationship Id="rId7" Type="http://schemas.openxmlformats.org/officeDocument/2006/relationships/hyperlink" Target="https://docs.google.com/document/d/1ArdYvXHh1IXp0Zf7LqXwMlZNIChw4l2qHIx9RG-CKhc/edit?usp=sharing" TargetMode="External"/><Relationship Id="rId8" Type="http://schemas.openxmlformats.org/officeDocument/2006/relationships/hyperlink" Target="https://docs.google.com/document/d/1Sfdx8QvlROfSEr20uGCfi8X1okqa4CV3/edit?usp=drive_link&amp;ouid=114970234259601181200&amp;rtpof=true&amp;sd=tru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hyperlink" Target="https://docs.google.com/document/d/14Ik9LB33lvw8gZZaH58p_mZX0yg6Vd8R/edit?usp=drive_link&amp;ouid=111797885338503352161&amp;rtpof=true&amp;sd=true" TargetMode="External"/><Relationship Id="rId10" Type="http://schemas.openxmlformats.org/officeDocument/2006/relationships/hyperlink" Target="https://docs.google.com/document/d/1L7TqtbUAgE1C0HGpPXSYI9aBeazjW9GaH4Bc-YzUkq8/edit?usp=sharing" TargetMode="External"/><Relationship Id="rId9" Type="http://schemas.openxmlformats.org/officeDocument/2006/relationships/hyperlink" Target="https://docs.google.com/document/d/1wEI3iR4dqoIhUOgkegJQV43FMocIT17r/edit?usp=drive_link&amp;ouid=111797885338503352161&amp;rtpof=true&amp;sd=true" TargetMode="External"/><Relationship Id="rId5" Type="http://schemas.openxmlformats.org/officeDocument/2006/relationships/hyperlink" Target="https://docs.google.com/document/d/1DB1MZkzkCVLMdvB1OFW7hFvTwKW8D5_R/edit?usp=drive_link&amp;ouid=113783794580604210323&amp;rtpof=true&amp;sd=true" TargetMode="External"/><Relationship Id="rId6" Type="http://schemas.openxmlformats.org/officeDocument/2006/relationships/hyperlink" Target="https://docs.google.com/document/d/1fUEKO6o9Ltp4JhwSL-9EWTKQ1EfWtVIMyxTKe0QDVc4/edit?usp=sharing" TargetMode="External"/><Relationship Id="rId7" Type="http://schemas.openxmlformats.org/officeDocument/2006/relationships/hyperlink" Target="https://docs.google.com/document/d/1eFyWcR4wO4VuoXQZrYsrxJpaE1_6aeXW/edit?usp=sharing&amp;ouid=106860310875209437680&amp;rtpof=true&amp;sd=true" TargetMode="External"/><Relationship Id="rId8" Type="http://schemas.openxmlformats.org/officeDocument/2006/relationships/hyperlink" Target="https://docs.google.com/document/d/1HN3iPYaLDvDfTQrR3pgyGh9FOK2HVrg-/edit?usp=sharing&amp;ouid=111225471670782295868&amp;rtpof=true&amp;sd=tru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www.geeksforgeeks.org/machine-learning/" TargetMode="External"/><Relationship Id="rId4" Type="http://schemas.openxmlformats.org/officeDocument/2006/relationships/hyperlink" Target="https://www.geeksforgeeks.org/artificial-neural-networks-and-its-application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2.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www.geeksforgeeks.org/tag/neural-network"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5.png"/><Relationship Id="rId4"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www.mathworks.com/discovery/rnn.ht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www.simplilearn.com/tutorials/deep-learning-tutorial/neural-network"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
          <p:cNvSpPr txBox="1"/>
          <p:nvPr>
            <p:ph type="ctrTitle"/>
          </p:nvPr>
        </p:nvSpPr>
        <p:spPr>
          <a:xfrm>
            <a:off x="1524000" y="614149"/>
            <a:ext cx="9144000" cy="5036100"/>
          </a:xfrm>
          <a:prstGeom prst="rect">
            <a:avLst/>
          </a:prstGeom>
          <a:noFill/>
          <a:ln>
            <a:noFill/>
          </a:ln>
        </p:spPr>
        <p:txBody>
          <a:bodyPr anchorCtr="0" anchor="b" bIns="45700" lIns="91425" spcFirstLastPara="1" rIns="91425" wrap="square" tIns="45700">
            <a:normAutofit/>
          </a:bodyPr>
          <a:lstStyle/>
          <a:p>
            <a:pPr indent="0" lvl="0" marL="0" rtl="0" algn="ctr">
              <a:lnSpc>
                <a:spcPct val="130000"/>
              </a:lnSpc>
              <a:spcBef>
                <a:spcPts val="0"/>
              </a:spcBef>
              <a:spcAft>
                <a:spcPts val="0"/>
              </a:spcAft>
              <a:buClr>
                <a:schemeClr val="dk1"/>
              </a:buClr>
              <a:buSzPts val="1300"/>
              <a:buFont typeface="Arial"/>
              <a:buNone/>
            </a:pPr>
            <a:r>
              <a:rPr b="1" lang="en-US" sz="4000">
                <a:latin typeface="Montserrat"/>
                <a:ea typeface="Montserrat"/>
                <a:cs typeface="Montserrat"/>
                <a:sym typeface="Montserrat"/>
              </a:rPr>
              <a:t>Vivekanand Education Society’s Institute of Technology</a:t>
            </a:r>
            <a:endParaRPr b="1" sz="4000">
              <a:latin typeface="Montserrat"/>
              <a:ea typeface="Montserrat"/>
              <a:cs typeface="Montserrat"/>
              <a:sym typeface="Montserrat"/>
            </a:endParaRPr>
          </a:p>
          <a:p>
            <a:pPr indent="0" lvl="0" marL="0" rtl="0" algn="ctr">
              <a:lnSpc>
                <a:spcPct val="130000"/>
              </a:lnSpc>
              <a:spcBef>
                <a:spcPts val="0"/>
              </a:spcBef>
              <a:spcAft>
                <a:spcPts val="0"/>
              </a:spcAft>
              <a:buClr>
                <a:schemeClr val="dk1"/>
              </a:buClr>
              <a:buSzPts val="1300"/>
              <a:buFont typeface="Arial"/>
              <a:buNone/>
            </a:pPr>
            <a:r>
              <a:t/>
            </a:r>
            <a:endParaRPr b="1" sz="3300">
              <a:latin typeface="Montserrat"/>
              <a:ea typeface="Montserrat"/>
              <a:cs typeface="Montserrat"/>
              <a:sym typeface="Montserrat"/>
            </a:endParaRPr>
          </a:p>
          <a:p>
            <a:pPr indent="0" lvl="0" marL="0" rtl="0" algn="ctr">
              <a:lnSpc>
                <a:spcPct val="90000"/>
              </a:lnSpc>
              <a:spcBef>
                <a:spcPts val="0"/>
              </a:spcBef>
              <a:spcAft>
                <a:spcPts val="0"/>
              </a:spcAft>
              <a:buClr>
                <a:schemeClr val="dk1"/>
              </a:buClr>
              <a:buSzPts val="6000"/>
              <a:buFont typeface="Calibri"/>
              <a:buNone/>
            </a:pPr>
            <a:r>
              <a:rPr lang="en-US" sz="5300"/>
              <a:t>Department of IT</a:t>
            </a:r>
            <a:endParaRPr sz="5300"/>
          </a:p>
          <a:p>
            <a:pPr indent="0" lvl="0" marL="0" rtl="0" algn="ctr">
              <a:lnSpc>
                <a:spcPct val="90000"/>
              </a:lnSpc>
              <a:spcBef>
                <a:spcPts val="0"/>
              </a:spcBef>
              <a:spcAft>
                <a:spcPts val="0"/>
              </a:spcAft>
              <a:buClr>
                <a:schemeClr val="dk1"/>
              </a:buClr>
              <a:buSzPts val="6000"/>
              <a:buFont typeface="Calibri"/>
              <a:buNone/>
            </a:pPr>
            <a:r>
              <a:rPr lang="en-US" sz="5300"/>
              <a:t>AIDS-2</a:t>
            </a:r>
            <a:endParaRPr sz="5300"/>
          </a:p>
          <a:p>
            <a:pPr indent="0" lvl="0" marL="0" rtl="0" algn="ctr">
              <a:lnSpc>
                <a:spcPct val="90000"/>
              </a:lnSpc>
              <a:spcBef>
                <a:spcPts val="0"/>
              </a:spcBef>
              <a:spcAft>
                <a:spcPts val="0"/>
              </a:spcAft>
              <a:buClr>
                <a:schemeClr val="dk1"/>
              </a:buClr>
              <a:buSzPts val="6000"/>
              <a:buFont typeface="Calibri"/>
              <a:buNone/>
            </a:pPr>
            <a:r>
              <a:rPr lang="en-US" sz="5300"/>
              <a:t>BE-SEM VII</a:t>
            </a:r>
            <a:endParaRPr sz="5300"/>
          </a:p>
        </p:txBody>
      </p:sp>
      <p:sp>
        <p:nvSpPr>
          <p:cNvPr id="130" name="Google Shape;130;p1"/>
          <p:cNvSpPr txBox="1"/>
          <p:nvPr>
            <p:ph idx="1" type="subTitle"/>
          </p:nvPr>
        </p:nvSpPr>
        <p:spPr>
          <a:xfrm>
            <a:off x="1313000" y="2989375"/>
            <a:ext cx="9144000" cy="2110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Search Techniques/Search Algorithm</a:t>
            </a:r>
            <a:endParaRPr/>
          </a:p>
        </p:txBody>
      </p:sp>
      <p:sp>
        <p:nvSpPr>
          <p:cNvPr id="192" name="Google Shape;192;p3"/>
          <p:cNvSpPr txBox="1"/>
          <p:nvPr>
            <p:ph idx="1" type="body"/>
          </p:nvPr>
        </p:nvSpPr>
        <p:spPr>
          <a:xfrm>
            <a:off x="838200" y="1539551"/>
            <a:ext cx="10515600" cy="4637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Search algorithms are one of the most important areas of Artificial Intelligence.</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1&gt; Informed Search</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2&gt; Uninformed/ Blind Search</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References </a:t>
            </a:r>
            <a:endParaRPr/>
          </a:p>
        </p:txBody>
      </p:sp>
      <p:sp>
        <p:nvSpPr>
          <p:cNvPr id="788" name="Google Shape;788;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0" lvl="0" marL="114300" rtl="0" algn="l">
              <a:lnSpc>
                <a:spcPct val="90000"/>
              </a:lnSpc>
              <a:spcBef>
                <a:spcPts val="1000"/>
              </a:spcBef>
              <a:spcAft>
                <a:spcPts val="0"/>
              </a:spcAft>
              <a:buSzPts val="1800"/>
              <a:buNone/>
            </a:pPr>
            <a:r>
              <a:rPr lang="en-US"/>
              <a:t>1) </a:t>
            </a:r>
            <a:r>
              <a:rPr lang="en-US" u="sng">
                <a:solidFill>
                  <a:schemeClr val="hlink"/>
                </a:solidFill>
                <a:highlight>
                  <a:srgbClr val="FFFFFF"/>
                </a:highlight>
                <a:latin typeface="Roboto"/>
                <a:ea typeface="Roboto"/>
                <a:cs typeface="Roboto"/>
                <a:sym typeface="Roboto"/>
                <a:hlinkClick r:id="rId3"/>
              </a:rPr>
              <a:t>https://medium.com/@b.terryjack/introduction-to-deep-learning-feed-forward-neural-networks-ffnns-a-k-a-c688d83a309d</a:t>
            </a:r>
            <a:endParaRPr>
              <a:solidFill>
                <a:srgbClr val="333333"/>
              </a:solidFill>
              <a:highlight>
                <a:srgbClr val="FFFFFF"/>
              </a:highlight>
              <a:latin typeface="Roboto"/>
              <a:ea typeface="Roboto"/>
              <a:cs typeface="Roboto"/>
              <a:sym typeface="Roboto"/>
            </a:endParaRPr>
          </a:p>
          <a:p>
            <a:pPr indent="0" lvl="0" marL="114300" rtl="0" algn="l">
              <a:lnSpc>
                <a:spcPct val="90000"/>
              </a:lnSpc>
              <a:spcBef>
                <a:spcPts val="1000"/>
              </a:spcBef>
              <a:spcAft>
                <a:spcPts val="0"/>
              </a:spcAft>
              <a:buSzPts val="1800"/>
              <a:buNone/>
            </a:pPr>
            <a:r>
              <a:rPr lang="en-US">
                <a:solidFill>
                  <a:srgbClr val="333333"/>
                </a:solidFill>
                <a:highlight>
                  <a:srgbClr val="FFFFFF"/>
                </a:highlight>
                <a:latin typeface="Roboto"/>
                <a:ea typeface="Roboto"/>
                <a:cs typeface="Roboto"/>
                <a:sym typeface="Roboto"/>
              </a:rPr>
              <a:t>2) https://towardsdatascience.com/a-comprehensive-guide-to-convolutional-neural-networks-the-eli5-way-3bd2b1164a53</a:t>
            </a:r>
            <a:endParaRPr>
              <a:solidFill>
                <a:srgbClr val="333333"/>
              </a:solidFill>
              <a:highlight>
                <a:srgbClr val="FFFFFF"/>
              </a:highlight>
              <a:latin typeface="Roboto"/>
              <a:ea typeface="Roboto"/>
              <a:cs typeface="Roboto"/>
              <a:sym typeface="Roboto"/>
            </a:endParaRPr>
          </a:p>
          <a:p>
            <a:pPr indent="0" lvl="0" marL="114300" rtl="0" algn="l">
              <a:lnSpc>
                <a:spcPct val="90000"/>
              </a:lnSpc>
              <a:spcBef>
                <a:spcPts val="1000"/>
              </a:spcBef>
              <a:spcAft>
                <a:spcPts val="0"/>
              </a:spcAft>
              <a:buSzPts val="1800"/>
              <a:buNone/>
            </a:pPr>
            <a:r>
              <a:rPr lang="en-US"/>
              <a:t>3) https://www.linkedin.com/pulse/what-convolutional-neural-network-cnn-deep-learning-nafiz-shahriar </a:t>
            </a:r>
            <a:endParaRPr/>
          </a:p>
          <a:p>
            <a:pPr indent="0" lvl="0" marL="114300" rtl="0" algn="l">
              <a:lnSpc>
                <a:spcPct val="90000"/>
              </a:lnSpc>
              <a:spcBef>
                <a:spcPts val="1000"/>
              </a:spcBef>
              <a:spcAft>
                <a:spcPts val="0"/>
              </a:spcAft>
              <a:buSzPts val="1800"/>
              <a:buNone/>
            </a:pPr>
            <a:r>
              <a:rPr lang="en-US"/>
              <a:t>4)</a:t>
            </a:r>
            <a:endParaRPr/>
          </a:p>
          <a:p>
            <a:pPr indent="0" lvl="0" marL="114300" rtl="0" algn="l">
              <a:lnSpc>
                <a:spcPct val="90000"/>
              </a:lnSpc>
              <a:spcBef>
                <a:spcPts val="1000"/>
              </a:spcBef>
              <a:spcAft>
                <a:spcPts val="0"/>
              </a:spcAft>
              <a:buSzPts val="1800"/>
              <a:buNone/>
            </a:pPr>
            <a:r>
              <a:rPr lang="en-US"/>
              <a:t>https://www.geeksforgeeks.org/introduction-to-recurrent-neural-network/</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3025c30f0c2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794" name="Google Shape;794;g3025c30f0c2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lang="en-US"/>
              <a:t>5&gt;https://www.mathworks.com/help/deeplearning/ug/long-short-term-memory-networks.html</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Search Algorithm Terminologies:</a:t>
            </a:r>
            <a:br>
              <a:rPr lang="en-US"/>
            </a:br>
            <a:endParaRPr/>
          </a:p>
        </p:txBody>
      </p:sp>
      <p:sp>
        <p:nvSpPr>
          <p:cNvPr id="198" name="Google Shape;198;p4"/>
          <p:cNvSpPr txBox="1"/>
          <p:nvPr>
            <p:ph idx="1" type="body"/>
          </p:nvPr>
        </p:nvSpPr>
        <p:spPr>
          <a:xfrm>
            <a:off x="838200" y="1228300"/>
            <a:ext cx="10515600" cy="5506800"/>
          </a:xfrm>
          <a:prstGeom prst="rect">
            <a:avLst/>
          </a:prstGeom>
          <a:noFill/>
          <a:ln>
            <a:noFill/>
          </a:ln>
        </p:spPr>
        <p:txBody>
          <a:bodyPr anchorCtr="0" anchor="t" bIns="45700" lIns="91425" spcFirstLastPara="1" rIns="91425" wrap="square" tIns="45700">
            <a:normAutofit fontScale="77500" lnSpcReduction="20000"/>
          </a:bodyPr>
          <a:lstStyle/>
          <a:p>
            <a:pPr indent="-228647" lvl="0" marL="228600" rtl="0" algn="l">
              <a:lnSpc>
                <a:spcPct val="90000"/>
              </a:lnSpc>
              <a:spcBef>
                <a:spcPts val="0"/>
              </a:spcBef>
              <a:spcAft>
                <a:spcPts val="0"/>
              </a:spcAft>
              <a:buClr>
                <a:schemeClr val="dk1"/>
              </a:buClr>
              <a:buSzPct val="100000"/>
              <a:buChar char="•"/>
            </a:pPr>
            <a:r>
              <a:rPr b="1" lang="en-US" sz="3050"/>
              <a:t>Search:</a:t>
            </a:r>
            <a:r>
              <a:rPr lang="en-US" sz="3050"/>
              <a:t> Searchingis a step by step procedure to solve a search-problem in a given search space. A search problem can have three main factors:</a:t>
            </a:r>
            <a:endParaRPr sz="3050"/>
          </a:p>
          <a:p>
            <a:pPr indent="-260682" lvl="1" marL="685800" rtl="0" algn="l">
              <a:lnSpc>
                <a:spcPct val="90000"/>
              </a:lnSpc>
              <a:spcBef>
                <a:spcPts val="500"/>
              </a:spcBef>
              <a:spcAft>
                <a:spcPts val="0"/>
              </a:spcAft>
              <a:buClr>
                <a:schemeClr val="dk1"/>
              </a:buClr>
              <a:buSzPct val="100000"/>
              <a:buChar char="•"/>
            </a:pPr>
            <a:r>
              <a:rPr b="1" lang="en-US" sz="3050"/>
              <a:t>Search Space:</a:t>
            </a:r>
            <a:r>
              <a:rPr lang="en-US" sz="3050"/>
              <a:t> Search space represents a set of possible solutions, which a system may have.</a:t>
            </a:r>
            <a:endParaRPr sz="3050"/>
          </a:p>
          <a:p>
            <a:pPr indent="-260682" lvl="1" marL="685800" rtl="0" algn="l">
              <a:lnSpc>
                <a:spcPct val="90000"/>
              </a:lnSpc>
              <a:spcBef>
                <a:spcPts val="500"/>
              </a:spcBef>
              <a:spcAft>
                <a:spcPts val="0"/>
              </a:spcAft>
              <a:buClr>
                <a:schemeClr val="dk1"/>
              </a:buClr>
              <a:buSzPct val="100000"/>
              <a:buChar char="•"/>
            </a:pPr>
            <a:r>
              <a:rPr b="1" lang="en-US" sz="3050"/>
              <a:t>Start State:</a:t>
            </a:r>
            <a:r>
              <a:rPr lang="en-US" sz="3050"/>
              <a:t> It is a state from where agent begins </a:t>
            </a:r>
            <a:r>
              <a:rPr b="1" lang="en-US" sz="3050"/>
              <a:t>the search</a:t>
            </a:r>
            <a:r>
              <a:rPr lang="en-US" sz="3050"/>
              <a:t>.</a:t>
            </a:r>
            <a:endParaRPr sz="3050"/>
          </a:p>
          <a:p>
            <a:pPr indent="-260682" lvl="1" marL="685800" rtl="0" algn="l">
              <a:lnSpc>
                <a:spcPct val="90000"/>
              </a:lnSpc>
              <a:spcBef>
                <a:spcPts val="500"/>
              </a:spcBef>
              <a:spcAft>
                <a:spcPts val="0"/>
              </a:spcAft>
              <a:buClr>
                <a:schemeClr val="dk1"/>
              </a:buClr>
              <a:buSzPct val="100000"/>
              <a:buChar char="•"/>
            </a:pPr>
            <a:r>
              <a:rPr b="1" lang="en-US" sz="3050"/>
              <a:t>Goal test:</a:t>
            </a:r>
            <a:r>
              <a:rPr lang="en-US" sz="3050"/>
              <a:t> It is a function which observe the current state and returns whether the goal state is achieved or not.</a:t>
            </a:r>
            <a:endParaRPr sz="3050"/>
          </a:p>
          <a:p>
            <a:pPr indent="-228647" lvl="0" marL="228600" rtl="0" algn="l">
              <a:lnSpc>
                <a:spcPct val="90000"/>
              </a:lnSpc>
              <a:spcBef>
                <a:spcPts val="1000"/>
              </a:spcBef>
              <a:spcAft>
                <a:spcPts val="0"/>
              </a:spcAft>
              <a:buClr>
                <a:schemeClr val="dk1"/>
              </a:buClr>
              <a:buSzPct val="100000"/>
              <a:buChar char="•"/>
            </a:pPr>
            <a:r>
              <a:rPr b="1" lang="en-US" sz="3050"/>
              <a:t>Search tree:</a:t>
            </a:r>
            <a:r>
              <a:rPr lang="en-US" sz="3050"/>
              <a:t> A tree representation of search problem is called Search tree. The root of the search tree is the root node which is corresponding to the initial state.</a:t>
            </a:r>
            <a:endParaRPr sz="3050"/>
          </a:p>
          <a:p>
            <a:pPr indent="-228647" lvl="0" marL="228600" rtl="0" algn="l">
              <a:lnSpc>
                <a:spcPct val="90000"/>
              </a:lnSpc>
              <a:spcBef>
                <a:spcPts val="1000"/>
              </a:spcBef>
              <a:spcAft>
                <a:spcPts val="0"/>
              </a:spcAft>
              <a:buClr>
                <a:schemeClr val="dk1"/>
              </a:buClr>
              <a:buSzPct val="100000"/>
              <a:buChar char="•"/>
            </a:pPr>
            <a:r>
              <a:rPr b="1" lang="en-US" sz="3050"/>
              <a:t>Actions:</a:t>
            </a:r>
            <a:r>
              <a:rPr lang="en-US" sz="3050"/>
              <a:t> It gives the description of all the available actions to the agent.</a:t>
            </a:r>
            <a:endParaRPr sz="3050"/>
          </a:p>
          <a:p>
            <a:pPr indent="-228647" lvl="0" marL="228600" rtl="0" algn="l">
              <a:lnSpc>
                <a:spcPct val="90000"/>
              </a:lnSpc>
              <a:spcBef>
                <a:spcPts val="1000"/>
              </a:spcBef>
              <a:spcAft>
                <a:spcPts val="0"/>
              </a:spcAft>
              <a:buClr>
                <a:schemeClr val="dk1"/>
              </a:buClr>
              <a:buSzPct val="100000"/>
              <a:buChar char="•"/>
            </a:pPr>
            <a:r>
              <a:rPr b="1" lang="en-US" sz="3050"/>
              <a:t>Transition model:</a:t>
            </a:r>
            <a:r>
              <a:rPr lang="en-US" sz="3050"/>
              <a:t> A description of what each action do, can be represented as a transition model.</a:t>
            </a:r>
            <a:endParaRPr sz="3050"/>
          </a:p>
          <a:p>
            <a:pPr indent="-228647" lvl="0" marL="228600" rtl="0" algn="l">
              <a:lnSpc>
                <a:spcPct val="90000"/>
              </a:lnSpc>
              <a:spcBef>
                <a:spcPts val="1000"/>
              </a:spcBef>
              <a:spcAft>
                <a:spcPts val="0"/>
              </a:spcAft>
              <a:buClr>
                <a:schemeClr val="dk1"/>
              </a:buClr>
              <a:buSzPct val="100000"/>
              <a:buChar char="•"/>
            </a:pPr>
            <a:r>
              <a:rPr b="1" lang="en-US" sz="3050"/>
              <a:t>Path Cost:</a:t>
            </a:r>
            <a:r>
              <a:rPr lang="en-US" sz="3050"/>
              <a:t> It is a function which assigns a numeric cost to each path.</a:t>
            </a:r>
            <a:endParaRPr sz="3050"/>
          </a:p>
          <a:p>
            <a:pPr indent="-228647" lvl="0" marL="228600" rtl="0" algn="l">
              <a:lnSpc>
                <a:spcPct val="90000"/>
              </a:lnSpc>
              <a:spcBef>
                <a:spcPts val="1000"/>
              </a:spcBef>
              <a:spcAft>
                <a:spcPts val="0"/>
              </a:spcAft>
              <a:buClr>
                <a:schemeClr val="dk1"/>
              </a:buClr>
              <a:buSzPct val="100000"/>
              <a:buChar char="•"/>
            </a:pPr>
            <a:r>
              <a:rPr b="1" lang="en-US" sz="3050"/>
              <a:t>Solution:</a:t>
            </a:r>
            <a:r>
              <a:rPr lang="en-US" sz="3050"/>
              <a:t> It is an action sequence which leads from the start node to the goal node.</a:t>
            </a:r>
            <a:endParaRPr sz="3050"/>
          </a:p>
          <a:p>
            <a:pPr indent="-228647" lvl="0" marL="228600" rtl="0" algn="l">
              <a:lnSpc>
                <a:spcPct val="90000"/>
              </a:lnSpc>
              <a:spcBef>
                <a:spcPts val="1000"/>
              </a:spcBef>
              <a:spcAft>
                <a:spcPts val="0"/>
              </a:spcAft>
              <a:buClr>
                <a:schemeClr val="dk1"/>
              </a:buClr>
              <a:buSzPct val="100000"/>
              <a:buChar char="•"/>
            </a:pPr>
            <a:r>
              <a:rPr b="1" lang="en-US" sz="3050"/>
              <a:t>Optimal Solution:</a:t>
            </a:r>
            <a:r>
              <a:rPr lang="en-US" sz="3050"/>
              <a:t> If a solution has the lowest cost among all solutions.</a:t>
            </a:r>
            <a:endParaRPr sz="3050"/>
          </a:p>
          <a:p>
            <a:pPr indent="0" lvl="0" marL="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Properties of Search Algorithms:</a:t>
            </a:r>
            <a:br>
              <a:rPr lang="en-US"/>
            </a:br>
            <a:endParaRPr/>
          </a:p>
        </p:txBody>
      </p:sp>
      <p:sp>
        <p:nvSpPr>
          <p:cNvPr id="204" name="Google Shape;204;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1&gt; </a:t>
            </a:r>
            <a:r>
              <a:rPr b="1" lang="en-US"/>
              <a:t>Completeness:</a:t>
            </a:r>
            <a:r>
              <a:rPr lang="en-US"/>
              <a:t> A search algorithm is said to be complete if it guarantees to return a solution if at least any solution exists for any random input.</a:t>
            </a:r>
            <a:endParaRPr/>
          </a:p>
          <a:p>
            <a:pPr indent="0" lvl="0" marL="0" rtl="0" algn="l">
              <a:lnSpc>
                <a:spcPct val="90000"/>
              </a:lnSpc>
              <a:spcBef>
                <a:spcPts val="1000"/>
              </a:spcBef>
              <a:spcAft>
                <a:spcPts val="0"/>
              </a:spcAft>
              <a:buClr>
                <a:schemeClr val="dk1"/>
              </a:buClr>
              <a:buSzPts val="2800"/>
              <a:buNone/>
            </a:pPr>
            <a:r>
              <a:rPr lang="en-US"/>
              <a:t>2&gt; </a:t>
            </a:r>
            <a:r>
              <a:rPr b="1" lang="en-US"/>
              <a:t>Optimality:</a:t>
            </a:r>
            <a:r>
              <a:rPr lang="en-US"/>
              <a:t> If a solution found for an algorithm is guaranteed to be the best solution (lowest path cost) among all other solutions, then such a solution for is said to be an optimal solution.</a:t>
            </a:r>
            <a:endParaRPr/>
          </a:p>
          <a:p>
            <a:pPr indent="0" lvl="0" marL="0" rtl="0" algn="l">
              <a:lnSpc>
                <a:spcPct val="90000"/>
              </a:lnSpc>
              <a:spcBef>
                <a:spcPts val="1000"/>
              </a:spcBef>
              <a:spcAft>
                <a:spcPts val="0"/>
              </a:spcAft>
              <a:buClr>
                <a:schemeClr val="dk1"/>
              </a:buClr>
              <a:buSzPts val="2800"/>
              <a:buNone/>
            </a:pPr>
            <a:r>
              <a:rPr lang="en-US"/>
              <a:t>3&gt; </a:t>
            </a:r>
            <a:r>
              <a:rPr b="1" lang="en-US"/>
              <a:t>Time Complexity:</a:t>
            </a:r>
            <a:r>
              <a:rPr lang="en-US"/>
              <a:t> Time complexity is a measure of time for an algorithm to complete its task.</a:t>
            </a:r>
            <a:endParaRPr/>
          </a:p>
          <a:p>
            <a:pPr indent="0" lvl="0" marL="0" rtl="0" algn="l">
              <a:lnSpc>
                <a:spcPct val="90000"/>
              </a:lnSpc>
              <a:spcBef>
                <a:spcPts val="1000"/>
              </a:spcBef>
              <a:spcAft>
                <a:spcPts val="0"/>
              </a:spcAft>
              <a:buClr>
                <a:schemeClr val="dk1"/>
              </a:buClr>
              <a:buSzPts val="2800"/>
              <a:buNone/>
            </a:pPr>
            <a:r>
              <a:rPr lang="en-US"/>
              <a:t>4&gt;</a:t>
            </a:r>
            <a:r>
              <a:rPr b="1" lang="en-US"/>
              <a:t>Space Complexity:</a:t>
            </a:r>
            <a:r>
              <a:rPr lang="en-US"/>
              <a:t> It is the maximum storage space required at any point during the search, as the complexity of the problem</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search algorithms</a:t>
            </a:r>
            <a:br>
              <a:rPr lang="en-US"/>
            </a:br>
            <a:endParaRPr/>
          </a:p>
        </p:txBody>
      </p:sp>
      <p:sp>
        <p:nvSpPr>
          <p:cNvPr id="210" name="Google Shape;210;p6"/>
          <p:cNvSpPr txBox="1"/>
          <p:nvPr>
            <p:ph idx="1" type="body"/>
          </p:nvPr>
        </p:nvSpPr>
        <p:spPr>
          <a:xfrm>
            <a:off x="838200" y="1269250"/>
            <a:ext cx="10515600" cy="5384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300"/>
              <a:buNone/>
            </a:pPr>
            <a:r>
              <a:rPr b="1" lang="en-US" sz="2200"/>
              <a:t>Based on the search problems we can classify the search algorithms into uninformed (Blind search) search and informed search (Heuristic search) algorithms.</a:t>
            </a:r>
            <a:endParaRPr sz="2200"/>
          </a:p>
          <a:p>
            <a:pPr indent="0" lvl="0" marL="0" rtl="0" algn="l">
              <a:lnSpc>
                <a:spcPct val="90000"/>
              </a:lnSpc>
              <a:spcBef>
                <a:spcPts val="1000"/>
              </a:spcBef>
              <a:spcAft>
                <a:spcPts val="0"/>
              </a:spcAft>
              <a:buClr>
                <a:schemeClr val="dk1"/>
              </a:buClr>
              <a:buSzPts val="1300"/>
              <a:buNone/>
            </a:pPr>
            <a:r>
              <a:t/>
            </a:r>
            <a:endParaRPr b="1" sz="1300"/>
          </a:p>
          <a:p>
            <a:pPr indent="0" lvl="0" marL="0" rtl="0" algn="l">
              <a:lnSpc>
                <a:spcPct val="90000"/>
              </a:lnSpc>
              <a:spcBef>
                <a:spcPts val="1000"/>
              </a:spcBef>
              <a:spcAft>
                <a:spcPts val="0"/>
              </a:spcAft>
              <a:buClr>
                <a:schemeClr val="dk1"/>
              </a:buClr>
              <a:buSzPts val="1300"/>
              <a:buNone/>
            </a:pPr>
            <a:r>
              <a:t/>
            </a:r>
            <a:endParaRPr sz="1300"/>
          </a:p>
        </p:txBody>
      </p:sp>
      <p:pic>
        <p:nvPicPr>
          <p:cNvPr id="211" name="Google Shape;211;p6"/>
          <p:cNvPicPr preferRelativeResize="0"/>
          <p:nvPr/>
        </p:nvPicPr>
        <p:blipFill rotWithShape="1">
          <a:blip r:embed="rId3">
            <a:alphaModFix/>
          </a:blip>
          <a:srcRect b="0" l="0" r="0" t="0"/>
          <a:stretch/>
        </p:blipFill>
        <p:spPr>
          <a:xfrm>
            <a:off x="3123785" y="1959429"/>
            <a:ext cx="5944430" cy="43629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b="1" lang="en-US" sz="4000"/>
              <a:t>Uninformed/Blind Search</a:t>
            </a:r>
            <a:endParaRPr b="1" sz="4000"/>
          </a:p>
        </p:txBody>
      </p:sp>
      <p:sp>
        <p:nvSpPr>
          <p:cNvPr id="217" name="Google Shape;21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US"/>
              <a:t>Uninformed/Blind Search:- </a:t>
            </a:r>
            <a:endParaRPr/>
          </a:p>
          <a:p>
            <a:pPr indent="0" lvl="0" marL="0" rtl="0" algn="l">
              <a:lnSpc>
                <a:spcPct val="90000"/>
              </a:lnSpc>
              <a:spcBef>
                <a:spcPts val="1000"/>
              </a:spcBef>
              <a:spcAft>
                <a:spcPts val="0"/>
              </a:spcAft>
              <a:buClr>
                <a:schemeClr val="dk1"/>
              </a:buClr>
              <a:buSzPts val="2800"/>
              <a:buNone/>
            </a:pPr>
            <a:r>
              <a:rPr lang="en-US"/>
              <a:t>1)The uninformed search does not contain any domain knowledge</a:t>
            </a:r>
            <a:endParaRPr/>
          </a:p>
          <a:p>
            <a:pPr indent="0" lvl="0" marL="0" rtl="0" algn="l">
              <a:lnSpc>
                <a:spcPct val="90000"/>
              </a:lnSpc>
              <a:spcBef>
                <a:spcPts val="1000"/>
              </a:spcBef>
              <a:spcAft>
                <a:spcPts val="0"/>
              </a:spcAft>
              <a:buClr>
                <a:schemeClr val="dk1"/>
              </a:buClr>
              <a:buSzPts val="2800"/>
              <a:buNone/>
            </a:pPr>
            <a:r>
              <a:rPr lang="en-US"/>
              <a:t>2) It operates in a brute-force way </a:t>
            </a:r>
            <a:endParaRPr/>
          </a:p>
          <a:p>
            <a:pPr indent="-228600" lvl="0" marL="228600" rtl="0" algn="l">
              <a:lnSpc>
                <a:spcPct val="90000"/>
              </a:lnSpc>
              <a:spcBef>
                <a:spcPts val="1000"/>
              </a:spcBef>
              <a:spcAft>
                <a:spcPts val="0"/>
              </a:spcAft>
              <a:buClr>
                <a:schemeClr val="dk1"/>
              </a:buClr>
              <a:buSzPts val="2800"/>
              <a:buChar char="•"/>
            </a:pPr>
            <a:r>
              <a:rPr b="1" lang="en-US"/>
              <a:t>It can be divided into five main types:</a:t>
            </a:r>
            <a:endParaRPr/>
          </a:p>
          <a:p>
            <a:pPr indent="-228600" lvl="0" marL="228600" rtl="0" algn="l">
              <a:lnSpc>
                <a:spcPct val="90000"/>
              </a:lnSpc>
              <a:spcBef>
                <a:spcPts val="1000"/>
              </a:spcBef>
              <a:spcAft>
                <a:spcPts val="0"/>
              </a:spcAft>
              <a:buClr>
                <a:schemeClr val="dk1"/>
              </a:buClr>
              <a:buSzPts val="2800"/>
              <a:buChar char="•"/>
            </a:pPr>
            <a:r>
              <a:rPr lang="en-US"/>
              <a:t>Breadth-first search</a:t>
            </a:r>
            <a:endParaRPr/>
          </a:p>
          <a:p>
            <a:pPr indent="-228600" lvl="0" marL="228600" rtl="0" algn="l">
              <a:lnSpc>
                <a:spcPct val="90000"/>
              </a:lnSpc>
              <a:spcBef>
                <a:spcPts val="1000"/>
              </a:spcBef>
              <a:spcAft>
                <a:spcPts val="0"/>
              </a:spcAft>
              <a:buClr>
                <a:schemeClr val="dk1"/>
              </a:buClr>
              <a:buSzPts val="2800"/>
              <a:buChar char="•"/>
            </a:pPr>
            <a:r>
              <a:rPr lang="en-US"/>
              <a:t>Uniform cost search</a:t>
            </a:r>
            <a:endParaRPr/>
          </a:p>
          <a:p>
            <a:pPr indent="-228600" lvl="0" marL="228600" rtl="0" algn="l">
              <a:lnSpc>
                <a:spcPct val="90000"/>
              </a:lnSpc>
              <a:spcBef>
                <a:spcPts val="1000"/>
              </a:spcBef>
              <a:spcAft>
                <a:spcPts val="0"/>
              </a:spcAft>
              <a:buClr>
                <a:schemeClr val="dk1"/>
              </a:buClr>
              <a:buSzPts val="2800"/>
              <a:buChar char="•"/>
            </a:pPr>
            <a:r>
              <a:rPr lang="en-US"/>
              <a:t>Depth-first search</a:t>
            </a:r>
            <a:endParaRPr/>
          </a:p>
          <a:p>
            <a:pPr indent="-228600" lvl="0" marL="228600" rtl="0" algn="l">
              <a:lnSpc>
                <a:spcPct val="90000"/>
              </a:lnSpc>
              <a:spcBef>
                <a:spcPts val="1000"/>
              </a:spcBef>
              <a:spcAft>
                <a:spcPts val="0"/>
              </a:spcAft>
              <a:buClr>
                <a:schemeClr val="dk1"/>
              </a:buClr>
              <a:buSzPts val="2800"/>
              <a:buChar char="•"/>
            </a:pPr>
            <a:r>
              <a:rPr lang="en-US"/>
              <a:t>Iterative deepening depth-first search</a:t>
            </a:r>
            <a:endParaRPr/>
          </a:p>
          <a:p>
            <a:pPr indent="-228600" lvl="0" marL="228600" rtl="0" algn="l">
              <a:lnSpc>
                <a:spcPct val="90000"/>
              </a:lnSpc>
              <a:spcBef>
                <a:spcPts val="1000"/>
              </a:spcBef>
              <a:spcAft>
                <a:spcPts val="0"/>
              </a:spcAft>
              <a:buClr>
                <a:schemeClr val="dk1"/>
              </a:buClr>
              <a:buSzPts val="2800"/>
              <a:buChar char="•"/>
            </a:pPr>
            <a:r>
              <a:rPr lang="en-US"/>
              <a:t>Bidirectional Search</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b="1" lang="en-US" sz="4000"/>
              <a:t>Informed Search</a:t>
            </a:r>
            <a:endParaRPr sz="4000"/>
          </a:p>
        </p:txBody>
      </p:sp>
      <p:sp>
        <p:nvSpPr>
          <p:cNvPr id="223" name="Google Shape;22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en-US"/>
              <a:t>Informed Search</a:t>
            </a:r>
            <a:endParaRPr/>
          </a:p>
          <a:p>
            <a:pPr indent="0" lvl="0" marL="0" rtl="0" algn="l">
              <a:lnSpc>
                <a:spcPct val="90000"/>
              </a:lnSpc>
              <a:spcBef>
                <a:spcPts val="1000"/>
              </a:spcBef>
              <a:spcAft>
                <a:spcPts val="0"/>
              </a:spcAft>
              <a:buClr>
                <a:schemeClr val="dk1"/>
              </a:buClr>
              <a:buSzPts val="2800"/>
              <a:buNone/>
            </a:pPr>
            <a:r>
              <a:rPr lang="en-US"/>
              <a:t>Informed search algorithms use domain knowledge</a:t>
            </a:r>
            <a:endParaRPr/>
          </a:p>
          <a:p>
            <a:pPr indent="0" lvl="0" marL="0" rtl="0" algn="l">
              <a:lnSpc>
                <a:spcPct val="90000"/>
              </a:lnSpc>
              <a:spcBef>
                <a:spcPts val="1000"/>
              </a:spcBef>
              <a:spcAft>
                <a:spcPts val="0"/>
              </a:spcAft>
              <a:buClr>
                <a:schemeClr val="dk1"/>
              </a:buClr>
              <a:buSzPts val="2800"/>
              <a:buNone/>
            </a:pPr>
            <a:r>
              <a:rPr lang="en-US"/>
              <a:t>In an informed search, problem information is available which can guide the search.</a:t>
            </a:r>
            <a:endParaRPr/>
          </a:p>
          <a:p>
            <a:pPr indent="0" lvl="0" marL="0" rtl="0" algn="l">
              <a:lnSpc>
                <a:spcPct val="90000"/>
              </a:lnSpc>
              <a:spcBef>
                <a:spcPts val="1000"/>
              </a:spcBef>
              <a:spcAft>
                <a:spcPts val="0"/>
              </a:spcAft>
              <a:buClr>
                <a:schemeClr val="dk1"/>
              </a:buClr>
              <a:buSzPts val="2800"/>
              <a:buNone/>
            </a:pPr>
            <a:r>
              <a:rPr lang="en-US"/>
              <a:t>Informed search strategies can find a solution more efficiently than an uninformed search strategy</a:t>
            </a:r>
            <a:endParaRPr/>
          </a:p>
          <a:p>
            <a:pPr indent="-228600" lvl="0" marL="228600" rtl="0" algn="l">
              <a:lnSpc>
                <a:spcPct val="90000"/>
              </a:lnSpc>
              <a:spcBef>
                <a:spcPts val="1000"/>
              </a:spcBef>
              <a:spcAft>
                <a:spcPts val="0"/>
              </a:spcAft>
              <a:buClr>
                <a:schemeClr val="dk1"/>
              </a:buClr>
              <a:buSzPts val="2800"/>
              <a:buChar char="•"/>
            </a:pPr>
            <a:r>
              <a:rPr lang="en-US"/>
              <a:t>An example of informed search algorithms is a traveling salesman problem.</a:t>
            </a:r>
            <a:endParaRPr/>
          </a:p>
          <a:p>
            <a:pPr indent="-228600" lvl="0" marL="228600" rtl="0" algn="l">
              <a:lnSpc>
                <a:spcPct val="90000"/>
              </a:lnSpc>
              <a:spcBef>
                <a:spcPts val="1000"/>
              </a:spcBef>
              <a:spcAft>
                <a:spcPts val="0"/>
              </a:spcAft>
              <a:buClr>
                <a:schemeClr val="dk1"/>
              </a:buClr>
              <a:buSzPts val="2800"/>
              <a:buChar char="•"/>
            </a:pPr>
            <a:r>
              <a:rPr lang="en-US"/>
              <a:t>Greedy Search</a:t>
            </a:r>
            <a:endParaRPr/>
          </a:p>
          <a:p>
            <a:pPr indent="-228600" lvl="0" marL="228600" rtl="0" algn="l">
              <a:lnSpc>
                <a:spcPct val="90000"/>
              </a:lnSpc>
              <a:spcBef>
                <a:spcPts val="1000"/>
              </a:spcBef>
              <a:spcAft>
                <a:spcPts val="0"/>
              </a:spcAft>
              <a:buClr>
                <a:schemeClr val="dk1"/>
              </a:buClr>
              <a:buSzPts val="2800"/>
              <a:buChar char="•"/>
            </a:pPr>
            <a:r>
              <a:rPr lang="en-US"/>
              <a:t>A* Search</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e4c6639ba4_0_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          </a:t>
            </a:r>
            <a:r>
              <a:rPr b="1" lang="en-US"/>
              <a:t>       Uncertainty in AI….????</a:t>
            </a:r>
            <a:endParaRPr b="1"/>
          </a:p>
        </p:txBody>
      </p:sp>
      <p:sp>
        <p:nvSpPr>
          <p:cNvPr id="229" name="Google Shape;229;g1e4c6639ba4_0_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t/>
            </a:r>
            <a:endParaRPr sz="4400"/>
          </a:p>
          <a:p>
            <a:pPr indent="0" lvl="0" marL="0" rtl="0" algn="l">
              <a:lnSpc>
                <a:spcPct val="90000"/>
              </a:lnSpc>
              <a:spcBef>
                <a:spcPts val="0"/>
              </a:spcBef>
              <a:spcAft>
                <a:spcPts val="0"/>
              </a:spcAft>
              <a:buClr>
                <a:schemeClr val="dk1"/>
              </a:buClr>
              <a:buSzPts val="1100"/>
              <a:buFont typeface="Arial"/>
              <a:buNone/>
            </a:pPr>
            <a:r>
              <a:t/>
            </a:r>
            <a:endParaRPr sz="4400"/>
          </a:p>
        </p:txBody>
      </p:sp>
      <p:pic>
        <p:nvPicPr>
          <p:cNvPr id="230" name="Google Shape;230;g1e4c6639ba4_0_46"/>
          <p:cNvPicPr preferRelativeResize="0"/>
          <p:nvPr/>
        </p:nvPicPr>
        <p:blipFill rotWithShape="1">
          <a:blip r:embed="rId3">
            <a:alphaModFix/>
          </a:blip>
          <a:srcRect b="0" l="0" r="0" t="0"/>
          <a:stretch/>
        </p:blipFill>
        <p:spPr>
          <a:xfrm>
            <a:off x="4741100" y="3232375"/>
            <a:ext cx="2886676" cy="2730275"/>
          </a:xfrm>
          <a:prstGeom prst="rect">
            <a:avLst/>
          </a:prstGeom>
          <a:noFill/>
          <a:ln>
            <a:noFill/>
          </a:ln>
        </p:spPr>
      </p:pic>
      <p:pic>
        <p:nvPicPr>
          <p:cNvPr id="231" name="Google Shape;231;g1e4c6639ba4_0_46"/>
          <p:cNvPicPr preferRelativeResize="0"/>
          <p:nvPr/>
        </p:nvPicPr>
        <p:blipFill rotWithShape="1">
          <a:blip r:embed="rId4">
            <a:alphaModFix/>
          </a:blip>
          <a:srcRect b="0" l="0" r="0" t="0"/>
          <a:stretch/>
        </p:blipFill>
        <p:spPr>
          <a:xfrm>
            <a:off x="8152625" y="3232375"/>
            <a:ext cx="3341525" cy="2571750"/>
          </a:xfrm>
          <a:prstGeom prst="rect">
            <a:avLst/>
          </a:prstGeom>
          <a:noFill/>
          <a:ln>
            <a:noFill/>
          </a:ln>
        </p:spPr>
      </p:pic>
      <p:pic>
        <p:nvPicPr>
          <p:cNvPr id="232" name="Google Shape;232;g1e4c6639ba4_0_46"/>
          <p:cNvPicPr preferRelativeResize="0"/>
          <p:nvPr/>
        </p:nvPicPr>
        <p:blipFill rotWithShape="1">
          <a:blip r:embed="rId5">
            <a:alphaModFix/>
          </a:blip>
          <a:srcRect b="0" l="0" r="0" t="0"/>
          <a:stretch/>
        </p:blipFill>
        <p:spPr>
          <a:xfrm>
            <a:off x="993300" y="3232375"/>
            <a:ext cx="3257952" cy="2855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1050">
                <a:solidFill>
                  <a:srgbClr val="4D5156"/>
                </a:solidFill>
                <a:highlight>
                  <a:srgbClr val="FFFFFF"/>
                </a:highlight>
                <a:latin typeface="Arial"/>
                <a:ea typeface="Arial"/>
                <a:cs typeface="Arial"/>
                <a:sym typeface="Arial"/>
              </a:rPr>
              <a:t> </a:t>
            </a:r>
            <a:r>
              <a:rPr b="1" lang="en-US" sz="3000">
                <a:solidFill>
                  <a:srgbClr val="4D5156"/>
                </a:solidFill>
                <a:highlight>
                  <a:srgbClr val="FFFFFF"/>
                </a:highlight>
                <a:latin typeface="Arial"/>
                <a:ea typeface="Arial"/>
                <a:cs typeface="Arial"/>
                <a:sym typeface="Arial"/>
              </a:rPr>
              <a:t>Bayes Theorem :-</a:t>
            </a:r>
            <a:r>
              <a:rPr lang="en-US" sz="3000">
                <a:solidFill>
                  <a:srgbClr val="4D5156"/>
                </a:solidFill>
                <a:highlight>
                  <a:srgbClr val="FFFFFF"/>
                </a:highlight>
                <a:latin typeface="Arial"/>
                <a:ea typeface="Arial"/>
                <a:cs typeface="Arial"/>
                <a:sym typeface="Arial"/>
              </a:rPr>
              <a:t> </a:t>
            </a:r>
            <a:r>
              <a:rPr lang="en-US" sz="3000">
                <a:solidFill>
                  <a:srgbClr val="5F6368"/>
                </a:solidFill>
                <a:highlight>
                  <a:srgbClr val="FFFFFF"/>
                </a:highlight>
                <a:latin typeface="Arial"/>
                <a:ea typeface="Arial"/>
                <a:cs typeface="Arial"/>
                <a:sym typeface="Arial"/>
              </a:rPr>
              <a:t>describes the probability of an event, based on prior knowledge of conditions</a:t>
            </a:r>
            <a:r>
              <a:rPr lang="en-US" sz="3000">
                <a:solidFill>
                  <a:srgbClr val="4D5156"/>
                </a:solidFill>
                <a:highlight>
                  <a:srgbClr val="FFFFFF"/>
                </a:highlight>
                <a:latin typeface="Arial"/>
                <a:ea typeface="Arial"/>
                <a:cs typeface="Arial"/>
                <a:sym typeface="Arial"/>
              </a:rPr>
              <a:t> ...</a:t>
            </a:r>
            <a:endParaRPr sz="3000"/>
          </a:p>
        </p:txBody>
      </p:sp>
      <p:sp>
        <p:nvSpPr>
          <p:cNvPr id="238" name="Google Shape;238;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39" name="Google Shape;239;p9"/>
          <p:cNvPicPr preferRelativeResize="0"/>
          <p:nvPr/>
        </p:nvPicPr>
        <p:blipFill rotWithShape="1">
          <a:blip r:embed="rId3">
            <a:alphaModFix/>
          </a:blip>
          <a:srcRect b="0" l="0" r="0" t="0"/>
          <a:stretch/>
        </p:blipFill>
        <p:spPr>
          <a:xfrm>
            <a:off x="2300300" y="2309325"/>
            <a:ext cx="7591425" cy="363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e4c6639ba4_0_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sz="4000">
                <a:solidFill>
                  <a:srgbClr val="4D5156"/>
                </a:solidFill>
                <a:highlight>
                  <a:srgbClr val="FFFFFF"/>
                </a:highlight>
                <a:latin typeface="Arial"/>
                <a:ea typeface="Arial"/>
                <a:cs typeface="Arial"/>
                <a:sym typeface="Arial"/>
              </a:rPr>
              <a:t> Bayes Theorem</a:t>
            </a:r>
            <a:endParaRPr sz="4000"/>
          </a:p>
        </p:txBody>
      </p:sp>
      <p:sp>
        <p:nvSpPr>
          <p:cNvPr id="245" name="Google Shape;245;g1e4c6639ba4_0_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246" name="Google Shape;246;g1e4c6639ba4_0_21"/>
          <p:cNvPicPr preferRelativeResize="0"/>
          <p:nvPr/>
        </p:nvPicPr>
        <p:blipFill rotWithShape="1">
          <a:blip r:embed="rId3">
            <a:alphaModFix/>
          </a:blip>
          <a:srcRect b="0" l="0" r="0" t="0"/>
          <a:stretch/>
        </p:blipFill>
        <p:spPr>
          <a:xfrm>
            <a:off x="2519275" y="2795600"/>
            <a:ext cx="7347850" cy="320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e4c6639ba4_0_27"/>
          <p:cNvSpPr txBox="1"/>
          <p:nvPr>
            <p:ph type="title"/>
          </p:nvPr>
        </p:nvSpPr>
        <p:spPr>
          <a:xfrm>
            <a:off x="838200" y="365125"/>
            <a:ext cx="10515600" cy="965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4000">
                <a:solidFill>
                  <a:srgbClr val="333333"/>
                </a:solidFill>
                <a:highlight>
                  <a:schemeClr val="lt1"/>
                </a:highlight>
                <a:latin typeface="Roboto"/>
                <a:ea typeface="Roboto"/>
                <a:cs typeface="Roboto"/>
                <a:sym typeface="Roboto"/>
              </a:rPr>
              <a:t>Bayesian network </a:t>
            </a:r>
            <a:endParaRPr b="1" sz="4000"/>
          </a:p>
        </p:txBody>
      </p:sp>
      <p:sp>
        <p:nvSpPr>
          <p:cNvPr id="252" name="Google Shape;252;g1e4c6639ba4_0_27"/>
          <p:cNvSpPr txBox="1"/>
          <p:nvPr>
            <p:ph idx="1" type="body"/>
          </p:nvPr>
        </p:nvSpPr>
        <p:spPr>
          <a:xfrm>
            <a:off x="838200" y="1330525"/>
            <a:ext cx="10515600" cy="48465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1000"/>
              </a:spcBef>
              <a:spcAft>
                <a:spcPts val="0"/>
              </a:spcAft>
              <a:buSzPct val="74921"/>
              <a:buNone/>
            </a:pPr>
            <a:r>
              <a:rPr lang="en-US" sz="3100">
                <a:solidFill>
                  <a:srgbClr val="333333"/>
                </a:solidFill>
                <a:highlight>
                  <a:srgbClr val="FFFFFF"/>
                </a:highlight>
                <a:latin typeface="Roboto"/>
                <a:ea typeface="Roboto"/>
                <a:cs typeface="Roboto"/>
                <a:sym typeface="Roboto"/>
              </a:rPr>
              <a:t>"A Bayesian network is a probabilistic graphical model which represents a set of variables and their conditional dependencies using a directed acyclic graph."</a:t>
            </a:r>
            <a:endParaRPr sz="3100">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116128"/>
              <a:buNone/>
            </a:pPr>
            <a:r>
              <a:t/>
            </a:r>
            <a:endParaRPr sz="2000">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82949"/>
              <a:buNone/>
            </a:pPr>
            <a:r>
              <a:rPr lang="en-US">
                <a:solidFill>
                  <a:srgbClr val="333333"/>
                </a:solidFill>
                <a:highlight>
                  <a:srgbClr val="FFFFFF"/>
                </a:highlight>
                <a:latin typeface="Roboto"/>
                <a:ea typeface="Roboto"/>
                <a:cs typeface="Roboto"/>
                <a:sym typeface="Roboto"/>
              </a:rPr>
              <a:t>It is also called a </a:t>
            </a:r>
            <a:r>
              <a:rPr b="1" lang="en-US">
                <a:solidFill>
                  <a:srgbClr val="333333"/>
                </a:solidFill>
                <a:highlight>
                  <a:srgbClr val="FFFFFF"/>
                </a:highlight>
                <a:latin typeface="Roboto"/>
                <a:ea typeface="Roboto"/>
                <a:cs typeface="Roboto"/>
                <a:sym typeface="Roboto"/>
              </a:rPr>
              <a:t>Bayes network, belief network, decision network</a:t>
            </a:r>
            <a:r>
              <a:rPr lang="en-US">
                <a:solidFill>
                  <a:srgbClr val="333333"/>
                </a:solidFill>
                <a:highlight>
                  <a:srgbClr val="FFFFFF"/>
                </a:highlight>
                <a:latin typeface="Roboto"/>
                <a:ea typeface="Roboto"/>
                <a:cs typeface="Roboto"/>
                <a:sym typeface="Roboto"/>
              </a:rPr>
              <a:t>, or </a:t>
            </a:r>
            <a:r>
              <a:rPr b="1" lang="en-US">
                <a:solidFill>
                  <a:srgbClr val="333333"/>
                </a:solidFill>
                <a:highlight>
                  <a:srgbClr val="FFFFFF"/>
                </a:highlight>
                <a:latin typeface="Roboto"/>
                <a:ea typeface="Roboto"/>
                <a:cs typeface="Roboto"/>
                <a:sym typeface="Roboto"/>
              </a:rPr>
              <a:t>Bayesian model</a:t>
            </a:r>
            <a:endParaRPr b="1">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82949"/>
              <a:buNone/>
            </a:pPr>
            <a:r>
              <a:t/>
            </a:r>
            <a:endParaRPr b="1">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82949"/>
              <a:buNone/>
            </a:pPr>
            <a:r>
              <a:rPr lang="en-US">
                <a:solidFill>
                  <a:srgbClr val="333333"/>
                </a:solidFill>
                <a:highlight>
                  <a:srgbClr val="FFFFFF"/>
                </a:highlight>
                <a:latin typeface="Roboto"/>
                <a:ea typeface="Roboto"/>
                <a:cs typeface="Roboto"/>
                <a:sym typeface="Roboto"/>
              </a:rPr>
              <a:t>Bayesian networks are probabilistic, because these networks are built from a </a:t>
            </a:r>
            <a:r>
              <a:rPr b="1" lang="en-US">
                <a:solidFill>
                  <a:srgbClr val="333333"/>
                </a:solidFill>
                <a:highlight>
                  <a:srgbClr val="FFFFFF"/>
                </a:highlight>
                <a:latin typeface="Roboto"/>
                <a:ea typeface="Roboto"/>
                <a:cs typeface="Roboto"/>
                <a:sym typeface="Roboto"/>
              </a:rPr>
              <a:t>probability distribution</a:t>
            </a:r>
            <a:r>
              <a:rPr lang="en-US">
                <a:solidFill>
                  <a:srgbClr val="333333"/>
                </a:solidFill>
                <a:highlight>
                  <a:srgbClr val="FFFFFF"/>
                </a:highlight>
                <a:latin typeface="Roboto"/>
                <a:ea typeface="Roboto"/>
                <a:cs typeface="Roboto"/>
                <a:sym typeface="Roboto"/>
              </a:rPr>
              <a:t>, and also use probability theory for prediction and anomaly detection.</a:t>
            </a:r>
            <a:endParaRPr>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82949"/>
              <a:buNone/>
            </a:pPr>
            <a:r>
              <a:t/>
            </a:r>
            <a:endParaRPr>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82949"/>
              <a:buNone/>
            </a:pPr>
            <a:r>
              <a:rPr lang="en-US">
                <a:solidFill>
                  <a:srgbClr val="333333"/>
                </a:solidFill>
                <a:highlight>
                  <a:srgbClr val="FFFFFF"/>
                </a:highlight>
                <a:latin typeface="Roboto"/>
                <a:ea typeface="Roboto"/>
                <a:cs typeface="Roboto"/>
                <a:sym typeface="Roboto"/>
              </a:rPr>
              <a:t>Bayesian Network can be used for building models from data and experts opinions.</a:t>
            </a:r>
            <a:endParaRPr>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82949"/>
              <a:buNone/>
            </a:pPr>
            <a:r>
              <a:rPr lang="en-US">
                <a:solidFill>
                  <a:srgbClr val="333333"/>
                </a:solidFill>
                <a:highlight>
                  <a:srgbClr val="FFFFFF"/>
                </a:highlight>
                <a:latin typeface="Roboto"/>
                <a:ea typeface="Roboto"/>
                <a:cs typeface="Roboto"/>
                <a:sym typeface="Roboto"/>
              </a:rPr>
              <a:t>it consists of two parts:</a:t>
            </a:r>
            <a:endParaRPr>
              <a:solidFill>
                <a:srgbClr val="333333"/>
              </a:solidFill>
              <a:highlight>
                <a:srgbClr val="FFFFFF"/>
              </a:highlight>
              <a:latin typeface="Roboto"/>
              <a:ea typeface="Roboto"/>
              <a:cs typeface="Roboto"/>
              <a:sym typeface="Roboto"/>
            </a:endParaRPr>
          </a:p>
          <a:p>
            <a:pPr indent="-353060" lvl="0" marL="457200" marR="25400" rtl="0" algn="l">
              <a:lnSpc>
                <a:spcPct val="156250"/>
              </a:lnSpc>
              <a:spcBef>
                <a:spcPts val="1500"/>
              </a:spcBef>
              <a:spcAft>
                <a:spcPts val="0"/>
              </a:spcAft>
              <a:buClr>
                <a:schemeClr val="dk1"/>
              </a:buClr>
              <a:buSzPct val="100000"/>
              <a:buFont typeface="Roboto"/>
              <a:buChar char="○"/>
            </a:pPr>
            <a:r>
              <a:rPr b="1" lang="en-US">
                <a:highlight>
                  <a:srgbClr val="FFFFFF"/>
                </a:highlight>
                <a:latin typeface="Roboto"/>
                <a:ea typeface="Roboto"/>
                <a:cs typeface="Roboto"/>
                <a:sym typeface="Roboto"/>
              </a:rPr>
              <a:t>Directed Acyclic Graph</a:t>
            </a:r>
            <a:endParaRPr b="1">
              <a:highlight>
                <a:srgbClr val="FFFFFF"/>
              </a:highlight>
              <a:latin typeface="Roboto"/>
              <a:ea typeface="Roboto"/>
              <a:cs typeface="Roboto"/>
              <a:sym typeface="Roboto"/>
            </a:endParaRPr>
          </a:p>
          <a:p>
            <a:pPr indent="-353060" lvl="0" marL="457200" marR="25400" rtl="0" algn="l">
              <a:lnSpc>
                <a:spcPct val="156250"/>
              </a:lnSpc>
              <a:spcBef>
                <a:spcPts val="0"/>
              </a:spcBef>
              <a:spcAft>
                <a:spcPts val="0"/>
              </a:spcAft>
              <a:buClr>
                <a:schemeClr val="dk1"/>
              </a:buClr>
              <a:buSzPct val="100000"/>
              <a:buFont typeface="Roboto"/>
              <a:buChar char="○"/>
            </a:pPr>
            <a:r>
              <a:rPr b="1" lang="en-US">
                <a:highlight>
                  <a:srgbClr val="FFFFFF"/>
                </a:highlight>
                <a:latin typeface="Roboto"/>
                <a:ea typeface="Roboto"/>
                <a:cs typeface="Roboto"/>
                <a:sym typeface="Roboto"/>
              </a:rPr>
              <a:t>Table of conditional probabilities.</a:t>
            </a:r>
            <a:endParaRPr b="1">
              <a:highlight>
                <a:srgbClr val="FFFFFF"/>
              </a:highlight>
              <a:latin typeface="Roboto"/>
              <a:ea typeface="Roboto"/>
              <a:cs typeface="Roboto"/>
              <a:sym typeface="Roboto"/>
            </a:endParaRPr>
          </a:p>
          <a:p>
            <a:pPr indent="0" lvl="0" marL="0" rtl="0" algn="l">
              <a:lnSpc>
                <a:spcPct val="90000"/>
              </a:lnSpc>
              <a:spcBef>
                <a:spcPts val="1200"/>
              </a:spcBef>
              <a:spcAft>
                <a:spcPts val="0"/>
              </a:spcAft>
              <a:buSzPct val="193548"/>
              <a:buNone/>
            </a:pPr>
            <a:r>
              <a:t/>
            </a:r>
            <a:endParaRPr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4" name="Shape 134"/>
        <p:cNvGrpSpPr/>
        <p:nvPr/>
      </p:nvGrpSpPr>
      <p:grpSpPr>
        <a:xfrm>
          <a:off x="0" y="0"/>
          <a:ext cx="0" cy="0"/>
          <a:chOff x="0" y="0"/>
          <a:chExt cx="0" cy="0"/>
        </a:xfrm>
      </p:grpSpPr>
      <p:sp>
        <p:nvSpPr>
          <p:cNvPr id="135" name="Google Shape;135;g25866b32ff2_0_61"/>
          <p:cNvSpPr txBox="1"/>
          <p:nvPr>
            <p:ph type="title"/>
          </p:nvPr>
        </p:nvSpPr>
        <p:spPr>
          <a:xfrm>
            <a:off x="415600" y="43500"/>
            <a:ext cx="11360700" cy="6927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Schema of the Proposed revised syllabus at BE (SEM VII)</a:t>
            </a:r>
            <a:endParaRPr/>
          </a:p>
        </p:txBody>
      </p:sp>
      <p:sp>
        <p:nvSpPr>
          <p:cNvPr id="136" name="Google Shape;136;g25866b32ff2_0_61"/>
          <p:cNvSpPr/>
          <p:nvPr/>
        </p:nvSpPr>
        <p:spPr>
          <a:xfrm>
            <a:off x="11331367" y="43500"/>
            <a:ext cx="808024" cy="790458"/>
          </a:xfrm>
          <a:custGeom>
            <a:rect b="b" l="l" r="r" t="t"/>
            <a:pathLst>
              <a:path extrusionOk="0" h="1756574" w="1756574">
                <a:moveTo>
                  <a:pt x="0" y="0"/>
                </a:moveTo>
                <a:lnTo>
                  <a:pt x="1756574" y="0"/>
                </a:lnTo>
                <a:lnTo>
                  <a:pt x="1756574" y="1756574"/>
                </a:lnTo>
                <a:lnTo>
                  <a:pt x="0" y="1756574"/>
                </a:lnTo>
                <a:lnTo>
                  <a:pt x="0" y="0"/>
                </a:lnTo>
                <a:close/>
              </a:path>
            </a:pathLst>
          </a:custGeom>
          <a:blipFill rotWithShape="1">
            <a:blip r:embed="rId3">
              <a:alphaModFix/>
            </a:blip>
            <a:stretch>
              <a:fillRect b="0" l="0" r="0" t="0"/>
            </a:stretch>
          </a:blipFill>
          <a:ln>
            <a:noFill/>
          </a:ln>
        </p:spPr>
      </p:sp>
      <p:sp>
        <p:nvSpPr>
          <p:cNvPr id="137" name="Google Shape;137;g25866b32ff2_0_61"/>
          <p:cNvSpPr txBox="1"/>
          <p:nvPr/>
        </p:nvSpPr>
        <p:spPr>
          <a:xfrm>
            <a:off x="3991800" y="6460500"/>
            <a:ext cx="4208400" cy="384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Department of Information Technology, BOS meeting 03-07-2023</a:t>
            </a:r>
            <a:endParaRPr b="0" i="0" sz="900" u="none" cap="none" strike="noStrike">
              <a:solidFill>
                <a:srgbClr val="000000"/>
              </a:solidFill>
              <a:latin typeface="Arial"/>
              <a:ea typeface="Arial"/>
              <a:cs typeface="Arial"/>
              <a:sym typeface="Arial"/>
            </a:endParaRPr>
          </a:p>
        </p:txBody>
      </p:sp>
      <p:pic>
        <p:nvPicPr>
          <p:cNvPr id="138" name="Google Shape;138;g25866b32ff2_0_61"/>
          <p:cNvPicPr preferRelativeResize="0"/>
          <p:nvPr/>
        </p:nvPicPr>
        <p:blipFill rotWithShape="1">
          <a:blip r:embed="rId4">
            <a:alphaModFix/>
          </a:blip>
          <a:srcRect b="0" l="0" r="0" t="0"/>
          <a:stretch/>
        </p:blipFill>
        <p:spPr>
          <a:xfrm>
            <a:off x="1640533" y="906167"/>
            <a:ext cx="8910934" cy="53844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e4c6639ba4_0_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3000">
                <a:solidFill>
                  <a:srgbClr val="333333"/>
                </a:solidFill>
                <a:highlight>
                  <a:schemeClr val="lt1"/>
                </a:highlight>
                <a:latin typeface="Roboto"/>
                <a:ea typeface="Roboto"/>
                <a:cs typeface="Roboto"/>
                <a:sym typeface="Roboto"/>
              </a:rPr>
              <a:t>Bayesian network </a:t>
            </a:r>
            <a:endParaRPr/>
          </a:p>
        </p:txBody>
      </p:sp>
      <p:sp>
        <p:nvSpPr>
          <p:cNvPr id="258" name="Google Shape;258;g1e4c6639ba4_0_38"/>
          <p:cNvSpPr txBox="1"/>
          <p:nvPr>
            <p:ph idx="1" type="body"/>
          </p:nvPr>
        </p:nvSpPr>
        <p:spPr>
          <a:xfrm>
            <a:off x="838200" y="1690825"/>
            <a:ext cx="10515600" cy="4485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200">
                <a:highlight>
                  <a:srgbClr val="FFFFFF"/>
                </a:highlight>
                <a:latin typeface="Roboto"/>
                <a:ea typeface="Roboto"/>
                <a:cs typeface="Roboto"/>
                <a:sym typeface="Roboto"/>
              </a:rPr>
              <a:t>Each </a:t>
            </a:r>
            <a:r>
              <a:rPr b="1" lang="en-US" sz="2200">
                <a:highlight>
                  <a:srgbClr val="FFFFFF"/>
                </a:highlight>
                <a:latin typeface="Roboto"/>
                <a:ea typeface="Roboto"/>
                <a:cs typeface="Roboto"/>
                <a:sym typeface="Roboto"/>
              </a:rPr>
              <a:t>node</a:t>
            </a:r>
            <a:r>
              <a:rPr lang="en-US" sz="2200">
                <a:highlight>
                  <a:srgbClr val="FFFFFF"/>
                </a:highlight>
                <a:latin typeface="Roboto"/>
                <a:ea typeface="Roboto"/>
                <a:cs typeface="Roboto"/>
                <a:sym typeface="Roboto"/>
              </a:rPr>
              <a:t> corresponds to the random variables</a:t>
            </a:r>
            <a:endParaRPr sz="2200">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rPr b="1" lang="en-US" sz="2200">
                <a:highlight>
                  <a:srgbClr val="FFFFFF"/>
                </a:highlight>
                <a:latin typeface="Roboto"/>
                <a:ea typeface="Roboto"/>
                <a:cs typeface="Roboto"/>
                <a:sym typeface="Roboto"/>
              </a:rPr>
              <a:t>Arc or directed arrows</a:t>
            </a:r>
            <a:r>
              <a:rPr lang="en-US" sz="2200">
                <a:highlight>
                  <a:srgbClr val="FFFFFF"/>
                </a:highlight>
                <a:latin typeface="Roboto"/>
                <a:ea typeface="Roboto"/>
                <a:cs typeface="Roboto"/>
                <a:sym typeface="Roboto"/>
              </a:rPr>
              <a:t> represent the causal relationship or conditional probabilities between random variable</a:t>
            </a:r>
            <a:endParaRPr sz="2200">
              <a:highlight>
                <a:srgbClr val="FFFFFF"/>
              </a:highlight>
              <a:latin typeface="Roboto"/>
              <a:ea typeface="Roboto"/>
              <a:cs typeface="Roboto"/>
              <a:sym typeface="Roboto"/>
            </a:endParaRPr>
          </a:p>
        </p:txBody>
      </p:sp>
      <p:pic>
        <p:nvPicPr>
          <p:cNvPr id="259" name="Google Shape;259;g1e4c6639ba4_0_38"/>
          <p:cNvPicPr preferRelativeResize="0"/>
          <p:nvPr/>
        </p:nvPicPr>
        <p:blipFill rotWithShape="1">
          <a:blip r:embed="rId3">
            <a:alphaModFix/>
          </a:blip>
          <a:srcRect b="0" l="0" r="0" t="0"/>
          <a:stretch/>
        </p:blipFill>
        <p:spPr>
          <a:xfrm>
            <a:off x="3714750" y="2927450"/>
            <a:ext cx="4762500" cy="3521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e4c6639ba4_0_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3000">
                <a:solidFill>
                  <a:srgbClr val="333333"/>
                </a:solidFill>
                <a:highlight>
                  <a:schemeClr val="lt1"/>
                </a:highlight>
                <a:latin typeface="Roboto"/>
                <a:ea typeface="Roboto"/>
                <a:cs typeface="Roboto"/>
                <a:sym typeface="Roboto"/>
              </a:rPr>
              <a:t>Bayesian network </a:t>
            </a:r>
            <a:endParaRPr/>
          </a:p>
        </p:txBody>
      </p:sp>
      <p:sp>
        <p:nvSpPr>
          <p:cNvPr id="265" name="Google Shape;265;g1e4c6639ba4_0_51"/>
          <p:cNvSpPr txBox="1"/>
          <p:nvPr>
            <p:ph idx="1" type="body"/>
          </p:nvPr>
        </p:nvSpPr>
        <p:spPr>
          <a:xfrm>
            <a:off x="838200" y="1453475"/>
            <a:ext cx="10515600" cy="47232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50000"/>
              </a:lnSpc>
              <a:spcBef>
                <a:spcPts val="1000"/>
              </a:spcBef>
              <a:spcAft>
                <a:spcPts val="0"/>
              </a:spcAft>
              <a:buSzPct val="90225"/>
              <a:buNone/>
            </a:pPr>
            <a:r>
              <a:rPr b="1" lang="en-US" sz="2850">
                <a:solidFill>
                  <a:srgbClr val="333333"/>
                </a:solidFill>
                <a:highlight>
                  <a:srgbClr val="FFFFFF"/>
                </a:highlight>
                <a:latin typeface="Roboto"/>
                <a:ea typeface="Roboto"/>
                <a:cs typeface="Roboto"/>
                <a:sym typeface="Roboto"/>
              </a:rPr>
              <a:t>Example: Harry installed a new burglar alarm at his home to detect burglary. The alarm reliably responds at detecting a burglary but also responds for minor earthquakes. Harry has two neighbors David and Sophia, who have taken a responsibility to inform Harry at work when they hear the alarm. David always calls Harry when he hears the alarm, but sometimes he got confused with the phone ringing and calls at that time too. On the other hand, Sophia likes to listen to high music, so sometimes she misses to hear the alarm. Here we would like to compute the probability of Burglary Alarm</a:t>
            </a:r>
            <a:endParaRPr b="1" sz="2850">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128571"/>
              <a:buNone/>
            </a:pPr>
            <a:r>
              <a:t/>
            </a:r>
            <a:endParaRPr sz="20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43137"/>
              <a:buFont typeface="Arial"/>
              <a:buNone/>
            </a:pPr>
            <a:r>
              <a:rPr b="1" lang="en-US" sz="2550">
                <a:solidFill>
                  <a:srgbClr val="333333"/>
                </a:solidFill>
                <a:highlight>
                  <a:srgbClr val="FFFFFF"/>
                </a:highlight>
                <a:latin typeface="Roboto"/>
                <a:ea typeface="Roboto"/>
                <a:cs typeface="Roboto"/>
                <a:sym typeface="Roboto"/>
              </a:rPr>
              <a:t>Problem:</a:t>
            </a:r>
            <a:endParaRPr b="1" sz="255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43137"/>
              <a:buFont typeface="Arial"/>
              <a:buNone/>
            </a:pPr>
            <a:r>
              <a:rPr b="1" lang="en-US" sz="2550">
                <a:solidFill>
                  <a:srgbClr val="333333"/>
                </a:solidFill>
                <a:highlight>
                  <a:srgbClr val="FFFFFF"/>
                </a:highlight>
                <a:latin typeface="Roboto"/>
                <a:ea typeface="Roboto"/>
                <a:cs typeface="Roboto"/>
                <a:sym typeface="Roboto"/>
              </a:rPr>
              <a:t>Calculate the probability that alarm has sounded, but there is neither a burglary, nor an earthquake occurred, and David and Sophia both called the Harry.</a:t>
            </a:r>
            <a:endParaRPr b="1" sz="2550">
              <a:solidFill>
                <a:srgbClr val="333333"/>
              </a:solidFill>
              <a:highlight>
                <a:srgbClr val="FFFFFF"/>
              </a:highlight>
              <a:latin typeface="Roboto"/>
              <a:ea typeface="Roboto"/>
              <a:cs typeface="Roboto"/>
              <a:sym typeface="Roboto"/>
            </a:endParaRPr>
          </a:p>
          <a:p>
            <a:pPr indent="0" lvl="0" marL="0" rtl="0" algn="l">
              <a:lnSpc>
                <a:spcPct val="90000"/>
              </a:lnSpc>
              <a:spcBef>
                <a:spcPts val="1200"/>
              </a:spcBef>
              <a:spcAft>
                <a:spcPts val="0"/>
              </a:spcAft>
              <a:buSzPct val="214285"/>
              <a:buNone/>
            </a:pPr>
            <a:r>
              <a:t/>
            </a:r>
            <a:endParaRPr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e4c6639ba4_0_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3000">
                <a:solidFill>
                  <a:srgbClr val="333333"/>
                </a:solidFill>
                <a:highlight>
                  <a:schemeClr val="lt1"/>
                </a:highlight>
                <a:latin typeface="Roboto"/>
                <a:ea typeface="Roboto"/>
                <a:cs typeface="Roboto"/>
                <a:sym typeface="Roboto"/>
              </a:rPr>
              <a:t>Bayesian network </a:t>
            </a:r>
            <a:endParaRPr/>
          </a:p>
        </p:txBody>
      </p:sp>
      <p:sp>
        <p:nvSpPr>
          <p:cNvPr id="271" name="Google Shape;271;g1e4c6639ba4_0_5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272" name="Google Shape;272;g1e4c6639ba4_0_58"/>
          <p:cNvPicPr preferRelativeResize="0"/>
          <p:nvPr/>
        </p:nvPicPr>
        <p:blipFill rotWithShape="1">
          <a:blip r:embed="rId3">
            <a:alphaModFix/>
          </a:blip>
          <a:srcRect b="0" l="0" r="0" t="0"/>
          <a:stretch/>
        </p:blipFill>
        <p:spPr>
          <a:xfrm>
            <a:off x="2088100" y="1825625"/>
            <a:ext cx="8250075" cy="4172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e4d5fad7d5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3000">
                <a:solidFill>
                  <a:srgbClr val="333333"/>
                </a:solidFill>
                <a:highlight>
                  <a:schemeClr val="lt1"/>
                </a:highlight>
                <a:latin typeface="Roboto"/>
                <a:ea typeface="Roboto"/>
                <a:cs typeface="Roboto"/>
                <a:sym typeface="Roboto"/>
              </a:rPr>
              <a:t>Bayesian network </a:t>
            </a:r>
            <a:endParaRPr/>
          </a:p>
        </p:txBody>
      </p:sp>
      <p:sp>
        <p:nvSpPr>
          <p:cNvPr id="278" name="Google Shape;278;g1e4d5fad7d5_0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279" name="Google Shape;279;g1e4d5fad7d5_0_6"/>
          <p:cNvPicPr preferRelativeResize="0"/>
          <p:nvPr/>
        </p:nvPicPr>
        <p:blipFill rotWithShape="1">
          <a:blip r:embed="rId3">
            <a:alphaModFix/>
          </a:blip>
          <a:srcRect b="0" l="0" r="0" t="0"/>
          <a:stretch/>
        </p:blipFill>
        <p:spPr>
          <a:xfrm>
            <a:off x="2169375" y="2134375"/>
            <a:ext cx="8100125" cy="379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e4c6639ba4_0_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3000">
                <a:solidFill>
                  <a:srgbClr val="333333"/>
                </a:solidFill>
                <a:highlight>
                  <a:schemeClr val="lt1"/>
                </a:highlight>
                <a:latin typeface="Roboto"/>
                <a:ea typeface="Roboto"/>
                <a:cs typeface="Roboto"/>
                <a:sym typeface="Roboto"/>
              </a:rPr>
              <a:t>Bayesian network </a:t>
            </a:r>
            <a:endParaRPr/>
          </a:p>
        </p:txBody>
      </p:sp>
      <p:sp>
        <p:nvSpPr>
          <p:cNvPr id="285" name="Google Shape;285;g1e4c6639ba4_0_6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t/>
            </a:r>
            <a:endParaRPr sz="1200">
              <a:solidFill>
                <a:srgbClr val="333333"/>
              </a:solidFill>
              <a:highlight>
                <a:srgbClr val="FFFFFF"/>
              </a:highlight>
              <a:latin typeface="Roboto"/>
              <a:ea typeface="Roboto"/>
              <a:cs typeface="Roboto"/>
              <a:sym typeface="Roboto"/>
            </a:endParaRPr>
          </a:p>
          <a:p>
            <a:pPr indent="0" lvl="0" marL="0" rtl="0" algn="just">
              <a:lnSpc>
                <a:spcPct val="130000"/>
              </a:lnSpc>
              <a:spcBef>
                <a:spcPts val="1800"/>
              </a:spcBef>
              <a:spcAft>
                <a:spcPts val="0"/>
              </a:spcAft>
              <a:buClr>
                <a:schemeClr val="dk1"/>
              </a:buClr>
              <a:buSzPts val="1100"/>
              <a:buFont typeface="Arial"/>
              <a:buNone/>
            </a:pPr>
            <a:r>
              <a:rPr b="1" lang="en-US" sz="2500">
                <a:solidFill>
                  <a:srgbClr val="610B38"/>
                </a:solidFill>
                <a:highlight>
                  <a:srgbClr val="FFFFFF"/>
                </a:highlight>
                <a:latin typeface="Arial"/>
                <a:ea typeface="Arial"/>
                <a:cs typeface="Arial"/>
                <a:sym typeface="Arial"/>
              </a:rPr>
              <a:t>Joint probability distribution:</a:t>
            </a:r>
            <a:endParaRPr b="1" sz="2500">
              <a:solidFill>
                <a:srgbClr val="610B38"/>
              </a:solidFill>
              <a:highlight>
                <a:srgbClr val="FFFFFF"/>
              </a:highlight>
              <a:latin typeface="Arial"/>
              <a:ea typeface="Arial"/>
              <a:cs typeface="Arial"/>
              <a:sym typeface="Arial"/>
            </a:endParaRPr>
          </a:p>
          <a:p>
            <a:pPr indent="0" lvl="0" marL="0" rtl="0" algn="l">
              <a:lnSpc>
                <a:spcPct val="90000"/>
              </a:lnSpc>
              <a:spcBef>
                <a:spcPts val="1000"/>
              </a:spcBef>
              <a:spcAft>
                <a:spcPts val="0"/>
              </a:spcAft>
              <a:buSzPts val="1800"/>
              <a:buNone/>
            </a:pPr>
            <a:r>
              <a:t/>
            </a:r>
            <a:endParaRPr sz="2000">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rPr lang="en-US" sz="2000">
                <a:solidFill>
                  <a:srgbClr val="333333"/>
                </a:solidFill>
                <a:highlight>
                  <a:srgbClr val="FFFFFF"/>
                </a:highlight>
                <a:latin typeface="Roboto"/>
                <a:ea typeface="Roboto"/>
                <a:cs typeface="Roboto"/>
                <a:sym typeface="Roboto"/>
              </a:rPr>
              <a:t>If we have variables x1, x2, x3,....., xn, then the probabilities of a different combination of x1, x2, x3.. xn, are known as Joint probability distribution.</a:t>
            </a:r>
            <a:endParaRPr sz="2000">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t/>
            </a:r>
            <a:endParaRPr sz="20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2000">
                <a:solidFill>
                  <a:srgbClr val="333333"/>
                </a:solidFill>
                <a:highlight>
                  <a:srgbClr val="FFFFFF"/>
                </a:highlight>
                <a:latin typeface="Roboto"/>
                <a:ea typeface="Roboto"/>
                <a:cs typeface="Roboto"/>
                <a:sym typeface="Roboto"/>
              </a:rPr>
              <a:t>P[x</a:t>
            </a:r>
            <a:r>
              <a:rPr b="1" baseline="-25000" lang="en-US" sz="2000">
                <a:solidFill>
                  <a:srgbClr val="333333"/>
                </a:solidFill>
                <a:highlight>
                  <a:srgbClr val="FFFFFF"/>
                </a:highlight>
                <a:latin typeface="Roboto"/>
                <a:ea typeface="Roboto"/>
                <a:cs typeface="Roboto"/>
                <a:sym typeface="Roboto"/>
              </a:rPr>
              <a:t>1</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2</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3</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n</a:t>
            </a:r>
            <a:r>
              <a:rPr b="1" lang="en-US" sz="2000">
                <a:solidFill>
                  <a:srgbClr val="333333"/>
                </a:solidFill>
                <a:highlight>
                  <a:srgbClr val="FFFFFF"/>
                </a:highlight>
                <a:latin typeface="Roboto"/>
                <a:ea typeface="Roboto"/>
                <a:cs typeface="Roboto"/>
                <a:sym typeface="Roboto"/>
              </a:rPr>
              <a:t>]</a:t>
            </a:r>
            <a:r>
              <a:rPr lang="en-US" sz="2000">
                <a:solidFill>
                  <a:srgbClr val="333333"/>
                </a:solidFill>
                <a:highlight>
                  <a:srgbClr val="FFFFFF"/>
                </a:highlight>
                <a:latin typeface="Roboto"/>
                <a:ea typeface="Roboto"/>
                <a:cs typeface="Roboto"/>
                <a:sym typeface="Roboto"/>
              </a:rPr>
              <a:t>, it can be written as the following way in terms of the joint probability distribution.</a:t>
            </a:r>
            <a:endParaRPr sz="20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2000">
                <a:solidFill>
                  <a:srgbClr val="333333"/>
                </a:solidFill>
                <a:highlight>
                  <a:srgbClr val="FFFFFF"/>
                </a:highlight>
                <a:latin typeface="Roboto"/>
                <a:ea typeface="Roboto"/>
                <a:cs typeface="Roboto"/>
                <a:sym typeface="Roboto"/>
              </a:rPr>
              <a:t>= P[x</a:t>
            </a:r>
            <a:r>
              <a:rPr b="1" baseline="-25000" lang="en-US" sz="2000">
                <a:solidFill>
                  <a:srgbClr val="333333"/>
                </a:solidFill>
                <a:highlight>
                  <a:srgbClr val="FFFFFF"/>
                </a:highlight>
                <a:latin typeface="Roboto"/>
                <a:ea typeface="Roboto"/>
                <a:cs typeface="Roboto"/>
                <a:sym typeface="Roboto"/>
              </a:rPr>
              <a:t>1</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2</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3</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n</a:t>
            </a:r>
            <a:r>
              <a:rPr b="1" lang="en-US" sz="2000">
                <a:solidFill>
                  <a:srgbClr val="333333"/>
                </a:solidFill>
                <a:highlight>
                  <a:srgbClr val="FFFFFF"/>
                </a:highlight>
                <a:latin typeface="Roboto"/>
                <a:ea typeface="Roboto"/>
                <a:cs typeface="Roboto"/>
                <a:sym typeface="Roboto"/>
              </a:rPr>
              <a:t>]P[x</a:t>
            </a:r>
            <a:r>
              <a:rPr b="1" baseline="-25000" lang="en-US" sz="2000">
                <a:solidFill>
                  <a:srgbClr val="333333"/>
                </a:solidFill>
                <a:highlight>
                  <a:srgbClr val="FFFFFF"/>
                </a:highlight>
                <a:latin typeface="Roboto"/>
                <a:ea typeface="Roboto"/>
                <a:cs typeface="Roboto"/>
                <a:sym typeface="Roboto"/>
              </a:rPr>
              <a:t>2</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3</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n</a:t>
            </a:r>
            <a:r>
              <a:rPr b="1" lang="en-US" sz="2000">
                <a:solidFill>
                  <a:srgbClr val="333333"/>
                </a:solidFill>
                <a:highlight>
                  <a:srgbClr val="FFFFFF"/>
                </a:highlight>
                <a:latin typeface="Roboto"/>
                <a:ea typeface="Roboto"/>
                <a:cs typeface="Roboto"/>
                <a:sym typeface="Roboto"/>
              </a:rPr>
              <a:t>]</a:t>
            </a:r>
            <a:endParaRPr b="1" sz="20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2000">
                <a:solidFill>
                  <a:srgbClr val="333333"/>
                </a:solidFill>
                <a:highlight>
                  <a:srgbClr val="FFFFFF"/>
                </a:highlight>
                <a:latin typeface="Roboto"/>
                <a:ea typeface="Roboto"/>
                <a:cs typeface="Roboto"/>
                <a:sym typeface="Roboto"/>
              </a:rPr>
              <a:t>= P[x</a:t>
            </a:r>
            <a:r>
              <a:rPr b="1" baseline="-25000" lang="en-US" sz="2000">
                <a:solidFill>
                  <a:srgbClr val="333333"/>
                </a:solidFill>
                <a:highlight>
                  <a:srgbClr val="FFFFFF"/>
                </a:highlight>
                <a:latin typeface="Roboto"/>
                <a:ea typeface="Roboto"/>
                <a:cs typeface="Roboto"/>
                <a:sym typeface="Roboto"/>
              </a:rPr>
              <a:t>1</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2</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3</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n</a:t>
            </a:r>
            <a:r>
              <a:rPr b="1" lang="en-US" sz="2000">
                <a:solidFill>
                  <a:srgbClr val="333333"/>
                </a:solidFill>
                <a:highlight>
                  <a:srgbClr val="FFFFFF"/>
                </a:highlight>
                <a:latin typeface="Roboto"/>
                <a:ea typeface="Roboto"/>
                <a:cs typeface="Roboto"/>
                <a:sym typeface="Roboto"/>
              </a:rPr>
              <a:t>]P[x</a:t>
            </a:r>
            <a:r>
              <a:rPr b="1" baseline="-25000" lang="en-US" sz="2000">
                <a:solidFill>
                  <a:srgbClr val="333333"/>
                </a:solidFill>
                <a:highlight>
                  <a:srgbClr val="FFFFFF"/>
                </a:highlight>
                <a:latin typeface="Roboto"/>
                <a:ea typeface="Roboto"/>
                <a:cs typeface="Roboto"/>
                <a:sym typeface="Roboto"/>
              </a:rPr>
              <a:t>2</a:t>
            </a:r>
            <a:r>
              <a:rPr b="1" lang="en-US" sz="2000">
                <a:solidFill>
                  <a:srgbClr val="333333"/>
                </a:solidFill>
                <a:highlight>
                  <a:srgbClr val="FFFFFF"/>
                </a:highlight>
                <a:latin typeface="Roboto"/>
                <a:ea typeface="Roboto"/>
                <a:cs typeface="Roboto"/>
                <a:sym typeface="Roboto"/>
              </a:rPr>
              <a:t>|x</a:t>
            </a:r>
            <a:r>
              <a:rPr b="1" baseline="-25000" lang="en-US" sz="2000">
                <a:solidFill>
                  <a:srgbClr val="333333"/>
                </a:solidFill>
                <a:highlight>
                  <a:srgbClr val="FFFFFF"/>
                </a:highlight>
                <a:latin typeface="Roboto"/>
                <a:ea typeface="Roboto"/>
                <a:cs typeface="Roboto"/>
                <a:sym typeface="Roboto"/>
              </a:rPr>
              <a:t>3</a:t>
            </a:r>
            <a:r>
              <a:rPr b="1" lang="en-US" sz="2000">
                <a:solidFill>
                  <a:srgbClr val="333333"/>
                </a:solidFill>
                <a:highlight>
                  <a:srgbClr val="FFFFFF"/>
                </a:highlight>
                <a:latin typeface="Roboto"/>
                <a:ea typeface="Roboto"/>
                <a:cs typeface="Roboto"/>
                <a:sym typeface="Roboto"/>
              </a:rPr>
              <a:t>,....., x</a:t>
            </a:r>
            <a:r>
              <a:rPr b="1" baseline="-25000" lang="en-US" sz="2000">
                <a:solidFill>
                  <a:srgbClr val="333333"/>
                </a:solidFill>
                <a:highlight>
                  <a:srgbClr val="FFFFFF"/>
                </a:highlight>
                <a:latin typeface="Roboto"/>
                <a:ea typeface="Roboto"/>
                <a:cs typeface="Roboto"/>
                <a:sym typeface="Roboto"/>
              </a:rPr>
              <a:t>n</a:t>
            </a:r>
            <a:r>
              <a:rPr b="1" lang="en-US" sz="2000">
                <a:solidFill>
                  <a:srgbClr val="333333"/>
                </a:solidFill>
                <a:highlight>
                  <a:srgbClr val="FFFFFF"/>
                </a:highlight>
                <a:latin typeface="Roboto"/>
                <a:ea typeface="Roboto"/>
                <a:cs typeface="Roboto"/>
                <a:sym typeface="Roboto"/>
              </a:rPr>
              <a:t>]....P[x</a:t>
            </a:r>
            <a:r>
              <a:rPr b="1" baseline="-25000" lang="en-US" sz="2000">
                <a:solidFill>
                  <a:srgbClr val="333333"/>
                </a:solidFill>
                <a:highlight>
                  <a:srgbClr val="FFFFFF"/>
                </a:highlight>
                <a:latin typeface="Roboto"/>
                <a:ea typeface="Roboto"/>
                <a:cs typeface="Roboto"/>
                <a:sym typeface="Roboto"/>
              </a:rPr>
              <a:t>n-1</a:t>
            </a:r>
            <a:r>
              <a:rPr b="1" lang="en-US" sz="2000">
                <a:solidFill>
                  <a:srgbClr val="333333"/>
                </a:solidFill>
                <a:highlight>
                  <a:srgbClr val="FFFFFF"/>
                </a:highlight>
                <a:latin typeface="Roboto"/>
                <a:ea typeface="Roboto"/>
                <a:cs typeface="Roboto"/>
                <a:sym typeface="Roboto"/>
              </a:rPr>
              <a:t>|x</a:t>
            </a:r>
            <a:r>
              <a:rPr b="1" baseline="-25000" lang="en-US" sz="2000">
                <a:solidFill>
                  <a:srgbClr val="333333"/>
                </a:solidFill>
                <a:highlight>
                  <a:srgbClr val="FFFFFF"/>
                </a:highlight>
                <a:latin typeface="Roboto"/>
                <a:ea typeface="Roboto"/>
                <a:cs typeface="Roboto"/>
                <a:sym typeface="Roboto"/>
              </a:rPr>
              <a:t>n</a:t>
            </a:r>
            <a:r>
              <a:rPr b="1" lang="en-US" sz="2000">
                <a:solidFill>
                  <a:srgbClr val="333333"/>
                </a:solidFill>
                <a:highlight>
                  <a:srgbClr val="FFFFFF"/>
                </a:highlight>
                <a:latin typeface="Roboto"/>
                <a:ea typeface="Roboto"/>
                <a:cs typeface="Roboto"/>
                <a:sym typeface="Roboto"/>
              </a:rPr>
              <a:t>]P[x</a:t>
            </a:r>
            <a:r>
              <a:rPr b="1" baseline="-25000" lang="en-US" sz="2000">
                <a:solidFill>
                  <a:srgbClr val="333333"/>
                </a:solidFill>
                <a:highlight>
                  <a:srgbClr val="FFFFFF"/>
                </a:highlight>
                <a:latin typeface="Roboto"/>
                <a:ea typeface="Roboto"/>
                <a:cs typeface="Roboto"/>
                <a:sym typeface="Roboto"/>
              </a:rPr>
              <a:t>n</a:t>
            </a:r>
            <a:r>
              <a:rPr b="1" lang="en-US" sz="2000">
                <a:solidFill>
                  <a:srgbClr val="333333"/>
                </a:solidFill>
                <a:highlight>
                  <a:srgbClr val="FFFFFF"/>
                </a:highlight>
                <a:latin typeface="Roboto"/>
                <a:ea typeface="Roboto"/>
                <a:cs typeface="Roboto"/>
                <a:sym typeface="Roboto"/>
              </a:rPr>
              <a:t>].</a:t>
            </a:r>
            <a:endParaRPr b="1" sz="2000">
              <a:solidFill>
                <a:srgbClr val="333333"/>
              </a:solidFill>
              <a:highlight>
                <a:srgbClr val="FFFFFF"/>
              </a:highlight>
              <a:latin typeface="Roboto"/>
              <a:ea typeface="Roboto"/>
              <a:cs typeface="Roboto"/>
              <a:sym typeface="Roboto"/>
            </a:endParaRPr>
          </a:p>
          <a:p>
            <a:pPr indent="0" lvl="0" marL="0" rtl="0" algn="l">
              <a:lnSpc>
                <a:spcPct val="90000"/>
              </a:lnSpc>
              <a:spcBef>
                <a:spcPts val="1200"/>
              </a:spcBef>
              <a:spcAft>
                <a:spcPts val="0"/>
              </a:spcAft>
              <a:buSzPts val="1800"/>
              <a:buNone/>
            </a:pPr>
            <a:r>
              <a:t/>
            </a:r>
            <a:endParaRPr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e4c6639ba4_0_7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3000">
                <a:solidFill>
                  <a:srgbClr val="333333"/>
                </a:solidFill>
                <a:highlight>
                  <a:schemeClr val="lt1"/>
                </a:highlight>
                <a:latin typeface="Roboto"/>
                <a:ea typeface="Roboto"/>
                <a:cs typeface="Roboto"/>
                <a:sym typeface="Roboto"/>
              </a:rPr>
              <a:t>Bayesian network </a:t>
            </a:r>
            <a:endParaRPr/>
          </a:p>
        </p:txBody>
      </p:sp>
      <p:sp>
        <p:nvSpPr>
          <p:cNvPr id="291" name="Google Shape;291;g1e4c6639ba4_0_72"/>
          <p:cNvSpPr txBox="1"/>
          <p:nvPr>
            <p:ph idx="1" type="body"/>
          </p:nvPr>
        </p:nvSpPr>
        <p:spPr>
          <a:xfrm>
            <a:off x="838200" y="1535375"/>
            <a:ext cx="10515600" cy="46413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1200"/>
              </a:spcBef>
              <a:spcAft>
                <a:spcPts val="0"/>
              </a:spcAft>
              <a:buSzPts val="1800"/>
              <a:buNone/>
            </a:pPr>
            <a:r>
              <a:t/>
            </a:r>
            <a:endParaRPr b="1"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2400">
                <a:solidFill>
                  <a:srgbClr val="333333"/>
                </a:solidFill>
                <a:highlight>
                  <a:srgbClr val="FFFFFF"/>
                </a:highlight>
                <a:latin typeface="Roboto"/>
                <a:ea typeface="Roboto"/>
                <a:cs typeface="Roboto"/>
                <a:sym typeface="Roboto"/>
              </a:rPr>
              <a:t>P[D, S, A, B, E]</a:t>
            </a:r>
            <a:r>
              <a:rPr lang="en-US" sz="2400">
                <a:solidFill>
                  <a:srgbClr val="333333"/>
                </a:solidFill>
                <a:highlight>
                  <a:srgbClr val="FFFFFF"/>
                </a:highlight>
                <a:latin typeface="Roboto"/>
                <a:ea typeface="Roboto"/>
                <a:cs typeface="Roboto"/>
                <a:sym typeface="Roboto"/>
              </a:rPr>
              <a:t>, can rewrite the above probability statement using joint probability distribution:</a:t>
            </a:r>
            <a:endParaRPr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2400">
                <a:solidFill>
                  <a:srgbClr val="333333"/>
                </a:solidFill>
                <a:highlight>
                  <a:srgbClr val="FFFFFF"/>
                </a:highlight>
                <a:latin typeface="Roboto"/>
                <a:ea typeface="Roboto"/>
                <a:cs typeface="Roboto"/>
                <a:sym typeface="Roboto"/>
              </a:rPr>
              <a:t>P[D, S, A, B, E]= P[D | S, A, B, E]. P[S, A, B, E]</a:t>
            </a:r>
            <a:endParaRPr b="1"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2400">
                <a:solidFill>
                  <a:srgbClr val="333333"/>
                </a:solidFill>
                <a:highlight>
                  <a:srgbClr val="FFFFFF"/>
                </a:highlight>
                <a:latin typeface="Roboto"/>
                <a:ea typeface="Roboto"/>
                <a:cs typeface="Roboto"/>
                <a:sym typeface="Roboto"/>
              </a:rPr>
              <a:t>=P[D | S, A, B, E]. P[S | A, B, E]. P[A, B, E]</a:t>
            </a:r>
            <a:endParaRPr b="1"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2400">
                <a:solidFill>
                  <a:srgbClr val="333333"/>
                </a:solidFill>
                <a:highlight>
                  <a:srgbClr val="FFFFFF"/>
                </a:highlight>
                <a:latin typeface="Roboto"/>
                <a:ea typeface="Roboto"/>
                <a:cs typeface="Roboto"/>
                <a:sym typeface="Roboto"/>
              </a:rPr>
              <a:t>= P [D| A]. P [ S| A, B, E]. P[ A, B, E]</a:t>
            </a:r>
            <a:endParaRPr b="1"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2400">
                <a:solidFill>
                  <a:srgbClr val="333333"/>
                </a:solidFill>
                <a:highlight>
                  <a:srgbClr val="FFFFFF"/>
                </a:highlight>
                <a:latin typeface="Roboto"/>
                <a:ea typeface="Roboto"/>
                <a:cs typeface="Roboto"/>
                <a:sym typeface="Roboto"/>
              </a:rPr>
              <a:t>= P[D | A]. P[ S | A]. P[A| B, E]. P[B, E]</a:t>
            </a:r>
            <a:endParaRPr b="1"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n-US" sz="2400">
                <a:solidFill>
                  <a:srgbClr val="333333"/>
                </a:solidFill>
                <a:highlight>
                  <a:srgbClr val="FFFFFF"/>
                </a:highlight>
                <a:latin typeface="Roboto"/>
                <a:ea typeface="Roboto"/>
                <a:cs typeface="Roboto"/>
                <a:sym typeface="Roboto"/>
              </a:rPr>
              <a:t>= P[D | A ]. P[S | A]. P[A| B, E]. P[B |E]. P[E]</a:t>
            </a:r>
            <a:endParaRPr b="1" sz="2400">
              <a:solidFill>
                <a:srgbClr val="333333"/>
              </a:solidFill>
              <a:highlight>
                <a:srgbClr val="FFFFFF"/>
              </a:highlight>
              <a:latin typeface="Roboto"/>
              <a:ea typeface="Roboto"/>
              <a:cs typeface="Roboto"/>
              <a:sym typeface="Roboto"/>
            </a:endParaRPr>
          </a:p>
          <a:p>
            <a:pPr indent="0" lvl="0" marL="0" rtl="0" algn="l">
              <a:lnSpc>
                <a:spcPct val="90000"/>
              </a:lnSpc>
              <a:spcBef>
                <a:spcPts val="1200"/>
              </a:spcBef>
              <a:spcAft>
                <a:spcPts val="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e4c6639ba4_0_7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3000">
                <a:solidFill>
                  <a:srgbClr val="333333"/>
                </a:solidFill>
                <a:highlight>
                  <a:schemeClr val="lt1"/>
                </a:highlight>
                <a:latin typeface="Roboto"/>
                <a:ea typeface="Roboto"/>
                <a:cs typeface="Roboto"/>
                <a:sym typeface="Roboto"/>
              </a:rPr>
              <a:t>Bayesian network </a:t>
            </a:r>
            <a:endParaRPr/>
          </a:p>
        </p:txBody>
      </p:sp>
      <p:sp>
        <p:nvSpPr>
          <p:cNvPr id="297" name="Google Shape;297;g1e4c6639ba4_0_7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92500"/>
          </a:bodyPr>
          <a:lstStyle/>
          <a:p>
            <a:pPr indent="0" lvl="0" marL="0" rtl="0" algn="just">
              <a:lnSpc>
                <a:spcPct val="115000"/>
              </a:lnSpc>
              <a:spcBef>
                <a:spcPts val="1200"/>
              </a:spcBef>
              <a:spcAft>
                <a:spcPts val="0"/>
              </a:spcAft>
              <a:buSzPct val="81081"/>
              <a:buNone/>
            </a:pPr>
            <a:r>
              <a:t/>
            </a:r>
            <a:endParaRPr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45833"/>
              <a:buFont typeface="Arial"/>
              <a:buNone/>
            </a:pPr>
            <a:r>
              <a:rPr lang="en-US" sz="2400">
                <a:solidFill>
                  <a:srgbClr val="333333"/>
                </a:solidFill>
                <a:highlight>
                  <a:srgbClr val="FFFFFF"/>
                </a:highlight>
                <a:latin typeface="Roboto"/>
                <a:ea typeface="Roboto"/>
                <a:cs typeface="Roboto"/>
                <a:sym typeface="Roboto"/>
              </a:rPr>
              <a:t>From the formula of joint distribution, we can write the problem statement in the form of probability distribution:</a:t>
            </a:r>
            <a:endParaRPr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45833"/>
              <a:buFont typeface="Arial"/>
              <a:buNone/>
            </a:pPr>
            <a:r>
              <a:rPr b="1" lang="en-US" sz="2400">
                <a:solidFill>
                  <a:srgbClr val="333333"/>
                </a:solidFill>
                <a:highlight>
                  <a:srgbClr val="FFFFFF"/>
                </a:highlight>
                <a:latin typeface="Roboto"/>
                <a:ea typeface="Roboto"/>
                <a:cs typeface="Roboto"/>
                <a:sym typeface="Roboto"/>
              </a:rPr>
              <a:t>P(S, D, A, ¬B, ¬E) = P (S|A) *P (D|A)*P (A|¬B ^ ¬E) *P (¬B) *P (¬E).</a:t>
            </a:r>
            <a:endParaRPr b="1"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45833"/>
              <a:buFont typeface="Arial"/>
              <a:buNone/>
            </a:pPr>
            <a:r>
              <a:rPr lang="en-US" sz="2400">
                <a:solidFill>
                  <a:srgbClr val="333333"/>
                </a:solidFill>
                <a:highlight>
                  <a:srgbClr val="FFFFFF"/>
                </a:highlight>
                <a:latin typeface="Roboto"/>
                <a:ea typeface="Roboto"/>
                <a:cs typeface="Roboto"/>
                <a:sym typeface="Roboto"/>
              </a:rPr>
              <a:t>= 0.75* 0.91* 0.001* 0.998*0.999</a:t>
            </a:r>
            <a:endParaRPr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45833"/>
              <a:buFont typeface="Arial"/>
              <a:buNone/>
            </a:pPr>
            <a:r>
              <a:rPr b="1" lang="en-US" sz="2400">
                <a:solidFill>
                  <a:srgbClr val="333333"/>
                </a:solidFill>
                <a:highlight>
                  <a:srgbClr val="FFFFFF"/>
                </a:highlight>
                <a:latin typeface="Roboto"/>
                <a:ea typeface="Roboto"/>
                <a:cs typeface="Roboto"/>
                <a:sym typeface="Roboto"/>
              </a:rPr>
              <a:t>= 0.00068045.</a:t>
            </a:r>
            <a:endParaRPr b="1" sz="24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55000"/>
              <a:buFont typeface="Arial"/>
              <a:buNone/>
            </a:pPr>
            <a:r>
              <a:t/>
            </a:r>
            <a:endParaRPr b="1" sz="20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55000"/>
              <a:buFont typeface="Arial"/>
              <a:buNone/>
            </a:pPr>
            <a:r>
              <a:rPr b="1" lang="en-US" sz="2000">
                <a:solidFill>
                  <a:srgbClr val="0000FF"/>
                </a:solidFill>
                <a:highlight>
                  <a:srgbClr val="FFFFFF"/>
                </a:highlight>
                <a:latin typeface="Roboto"/>
                <a:ea typeface="Roboto"/>
                <a:cs typeface="Roboto"/>
                <a:sym typeface="Roboto"/>
              </a:rPr>
              <a:t>Hence, a Bayesian network can answer any query about the domain by using Joint distribution.</a:t>
            </a:r>
            <a:endParaRPr b="1" sz="2000">
              <a:solidFill>
                <a:srgbClr val="0000FF"/>
              </a:solidFill>
              <a:highlight>
                <a:srgbClr val="FFFFFF"/>
              </a:highlight>
              <a:latin typeface="Roboto"/>
              <a:ea typeface="Roboto"/>
              <a:cs typeface="Roboto"/>
              <a:sym typeface="Roboto"/>
            </a:endParaRPr>
          </a:p>
          <a:p>
            <a:pPr indent="0" lvl="0" marL="0" rtl="0" algn="l">
              <a:lnSpc>
                <a:spcPct val="90000"/>
              </a:lnSpc>
              <a:spcBef>
                <a:spcPts val="1200"/>
              </a:spcBef>
              <a:spcAft>
                <a:spcPts val="0"/>
              </a:spcAft>
              <a:buSzPct val="69498"/>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e4d5fad7d5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a:t>Decision Theory</a:t>
            </a:r>
            <a:endParaRPr b="1"/>
          </a:p>
        </p:txBody>
      </p:sp>
      <p:sp>
        <p:nvSpPr>
          <p:cNvPr id="303" name="Google Shape;303;g1e4d5fad7d5_0_0"/>
          <p:cNvSpPr txBox="1"/>
          <p:nvPr>
            <p:ph idx="1" type="body"/>
          </p:nvPr>
        </p:nvSpPr>
        <p:spPr>
          <a:xfrm>
            <a:off x="838200" y="1690825"/>
            <a:ext cx="10515600" cy="44859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50000"/>
              </a:lnSpc>
              <a:spcBef>
                <a:spcPts val="1000"/>
              </a:spcBef>
              <a:spcAft>
                <a:spcPts val="0"/>
              </a:spcAft>
              <a:buSzPct val="64863"/>
              <a:buNone/>
            </a:pPr>
            <a:r>
              <a:rPr b="1" lang="en-US" sz="3000">
                <a:solidFill>
                  <a:schemeClr val="accent5"/>
                </a:solidFill>
                <a:highlight>
                  <a:srgbClr val="FFFFFF"/>
                </a:highlight>
              </a:rPr>
              <a:t>“ Decision theory</a:t>
            </a:r>
            <a:r>
              <a:rPr lang="en-US" sz="3000">
                <a:solidFill>
                  <a:schemeClr val="accent5"/>
                </a:solidFill>
                <a:highlight>
                  <a:srgbClr val="FFFFFF"/>
                </a:highlight>
              </a:rPr>
              <a:t> is the study of principles and algorithms for making correct decisions “</a:t>
            </a:r>
            <a:endParaRPr sz="3000">
              <a:solidFill>
                <a:schemeClr val="accent5"/>
              </a:solidFill>
              <a:highlight>
                <a:srgbClr val="FFFFFF"/>
              </a:highlight>
            </a:endParaRPr>
          </a:p>
          <a:p>
            <a:pPr indent="0" lvl="0" marL="0" rtl="0" algn="l">
              <a:lnSpc>
                <a:spcPct val="150000"/>
              </a:lnSpc>
              <a:spcBef>
                <a:spcPts val="1000"/>
              </a:spcBef>
              <a:spcAft>
                <a:spcPts val="0"/>
              </a:spcAft>
              <a:buSzPct val="81081"/>
              <a:buNone/>
            </a:pPr>
            <a:r>
              <a:rPr lang="en-US" sz="2400">
                <a:highlight>
                  <a:srgbClr val="FFFFFF"/>
                </a:highlight>
              </a:rPr>
              <a:t> Decisions that allow an agent to achieve better outcomes with respect to its goals. Every action at least implicitly represents a decision under uncertainty: in a state of partial knowledge, something has to be done, even if that something turns out to be nothing (call it "the null action"). Even if you don't know how you make decisions, decisions do get made, and so there has to be some underlying mechanism.</a:t>
            </a:r>
            <a:endParaRPr sz="2400">
              <a:highlight>
                <a:srgbClr val="FFFFFF"/>
              </a:highlight>
            </a:endParaRPr>
          </a:p>
          <a:p>
            <a:pPr indent="0" lvl="0" marL="0" rtl="0" algn="l">
              <a:lnSpc>
                <a:spcPct val="150000"/>
              </a:lnSpc>
              <a:spcBef>
                <a:spcPts val="1000"/>
              </a:spcBef>
              <a:spcAft>
                <a:spcPts val="0"/>
              </a:spcAft>
              <a:buSzPct val="81081"/>
              <a:buNone/>
            </a:pPr>
            <a:r>
              <a:rPr lang="en-US" sz="2400">
                <a:highlight>
                  <a:srgbClr val="FFFFFF"/>
                </a:highlight>
              </a:rPr>
              <a:t> What is it? And how can it be done better? Decision theory has the answers.</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e4d5fad7d5_0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Markov Decision Process</a:t>
            </a:r>
            <a:endParaRPr/>
          </a:p>
        </p:txBody>
      </p:sp>
      <p:sp>
        <p:nvSpPr>
          <p:cNvPr id="309" name="Google Shape;309;g1e4d5fad7d5_0_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200000"/>
              </a:lnSpc>
              <a:spcBef>
                <a:spcPts val="1000"/>
              </a:spcBef>
              <a:spcAft>
                <a:spcPts val="0"/>
              </a:spcAft>
              <a:buSzPts val="1800"/>
              <a:buNone/>
            </a:pPr>
            <a:r>
              <a:rPr b="1" lang="en-US" sz="2200">
                <a:solidFill>
                  <a:srgbClr val="080809"/>
                </a:solidFill>
                <a:highlight>
                  <a:srgbClr val="FFFFFF"/>
                </a:highlight>
                <a:latin typeface="Arial"/>
                <a:ea typeface="Arial"/>
                <a:cs typeface="Arial"/>
                <a:sym typeface="Arial"/>
              </a:rPr>
              <a:t>“A Markov decision process (MDP) refers to a stochastic decision-making process that uses a mathematical framework to model the decision-making of a dynamic system. “</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e4d5fad7d5_0_18"/>
          <p:cNvSpPr txBox="1"/>
          <p:nvPr>
            <p:ph type="title"/>
          </p:nvPr>
        </p:nvSpPr>
        <p:spPr>
          <a:xfrm>
            <a:off x="838200" y="365125"/>
            <a:ext cx="10515600" cy="98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4000"/>
              <a:t>How does a Markov Decision Process work ?</a:t>
            </a:r>
            <a:endParaRPr sz="4000"/>
          </a:p>
        </p:txBody>
      </p:sp>
      <p:sp>
        <p:nvSpPr>
          <p:cNvPr id="315" name="Google Shape;315;g1e4d5fad7d5_0_18"/>
          <p:cNvSpPr txBox="1"/>
          <p:nvPr>
            <p:ph idx="1" type="body"/>
          </p:nvPr>
        </p:nvSpPr>
        <p:spPr>
          <a:xfrm>
            <a:off x="838200" y="1243675"/>
            <a:ext cx="10515600" cy="5409600"/>
          </a:xfrm>
          <a:prstGeom prst="rect">
            <a:avLst/>
          </a:prstGeom>
          <a:noFill/>
          <a:ln>
            <a:noFill/>
          </a:ln>
        </p:spPr>
        <p:txBody>
          <a:bodyPr anchorCtr="0" anchor="t" bIns="45700" lIns="91425" spcFirstLastPara="1" rIns="91425" wrap="square" tIns="45700">
            <a:normAutofit fontScale="40000" lnSpcReduction="10000"/>
          </a:bodyPr>
          <a:lstStyle/>
          <a:p>
            <a:pPr indent="0" lvl="0" marL="0" rtl="0" algn="l">
              <a:lnSpc>
                <a:spcPct val="90000"/>
              </a:lnSpc>
              <a:spcBef>
                <a:spcPts val="1000"/>
              </a:spcBef>
              <a:spcAft>
                <a:spcPts val="0"/>
              </a:spcAft>
              <a:buClr>
                <a:schemeClr val="dk1"/>
              </a:buClr>
              <a:buSzPts val="358"/>
              <a:buFont typeface="Arial"/>
              <a:buNone/>
            </a:pPr>
            <a:r>
              <a:t/>
            </a:r>
            <a:endParaRPr sz="4500"/>
          </a:p>
          <a:p>
            <a:pPr indent="0" lvl="0" marL="0" rtl="0" algn="l">
              <a:lnSpc>
                <a:spcPct val="150000"/>
              </a:lnSpc>
              <a:spcBef>
                <a:spcPts val="1000"/>
              </a:spcBef>
              <a:spcAft>
                <a:spcPts val="0"/>
              </a:spcAft>
              <a:buSzPct val="100000"/>
              <a:buNone/>
            </a:pPr>
            <a:r>
              <a:rPr b="1" lang="en-US" sz="4500">
                <a:solidFill>
                  <a:srgbClr val="080809"/>
                </a:solidFill>
                <a:highlight>
                  <a:srgbClr val="FFFFFF"/>
                </a:highlight>
                <a:latin typeface="Arial"/>
                <a:ea typeface="Arial"/>
                <a:cs typeface="Arial"/>
                <a:sym typeface="Arial"/>
              </a:rPr>
              <a:t>The MDP model operates by using key elements such as the agent, states, actions, rewards, and optimal policies. The agent refers to a system responsible for making decisions and performing actions. It operates in an environment that details the various states that the agent is in while it transitions from one state to another. MDP defines the mechanism of how certain states and an agent’s actions lead to the other states. Moreover, the agent receives rewards depending on the action it performs and the state it attains (current state).</a:t>
            </a:r>
            <a:endParaRPr b="1" sz="4500">
              <a:solidFill>
                <a:srgbClr val="080809"/>
              </a:solidFill>
              <a:highlight>
                <a:srgbClr val="FFFFFF"/>
              </a:highlight>
              <a:latin typeface="Arial"/>
              <a:ea typeface="Arial"/>
              <a:cs typeface="Arial"/>
              <a:sym typeface="Arial"/>
            </a:endParaRPr>
          </a:p>
          <a:p>
            <a:pPr indent="0" lvl="0" marL="0" rtl="0" algn="l">
              <a:lnSpc>
                <a:spcPct val="90000"/>
              </a:lnSpc>
              <a:spcBef>
                <a:spcPts val="1000"/>
              </a:spcBef>
              <a:spcAft>
                <a:spcPts val="0"/>
              </a:spcAft>
              <a:buClr>
                <a:schemeClr val="dk1"/>
              </a:buClr>
              <a:buSzPts val="358"/>
              <a:buFont typeface="Arial"/>
              <a:buNone/>
            </a:pPr>
            <a:r>
              <a:t/>
            </a:r>
            <a:endParaRPr sz="4500">
              <a:solidFill>
                <a:srgbClr val="080809"/>
              </a:solidFill>
              <a:highlight>
                <a:srgbClr val="FFFFFF"/>
              </a:highlight>
              <a:latin typeface="Arial"/>
              <a:ea typeface="Arial"/>
              <a:cs typeface="Arial"/>
              <a:sym typeface="Arial"/>
            </a:endParaRPr>
          </a:p>
          <a:p>
            <a:pPr indent="0" lvl="0" marL="0" rtl="0" algn="l">
              <a:lnSpc>
                <a:spcPct val="150000"/>
              </a:lnSpc>
              <a:spcBef>
                <a:spcPts val="0"/>
              </a:spcBef>
              <a:spcAft>
                <a:spcPts val="0"/>
              </a:spcAft>
              <a:buClr>
                <a:schemeClr val="dk1"/>
              </a:buClr>
              <a:buSzPts val="358"/>
              <a:buFont typeface="Arial"/>
              <a:buNone/>
            </a:pPr>
            <a:r>
              <a:rPr b="1" lang="en-US" sz="4500">
                <a:solidFill>
                  <a:srgbClr val="080809"/>
                </a:solidFill>
                <a:highlight>
                  <a:srgbClr val="FFFFFF"/>
                </a:highlight>
                <a:latin typeface="Arial"/>
                <a:ea typeface="Arial"/>
                <a:cs typeface="Arial"/>
                <a:sym typeface="Arial"/>
              </a:rPr>
              <a:t>The MDP framework has the following key components:</a:t>
            </a:r>
            <a:endParaRPr b="1" sz="4500">
              <a:solidFill>
                <a:srgbClr val="080809"/>
              </a:solidFill>
              <a:highlight>
                <a:srgbClr val="FFFFFF"/>
              </a:highlight>
              <a:latin typeface="Arial"/>
              <a:ea typeface="Arial"/>
              <a:cs typeface="Arial"/>
              <a:sym typeface="Arial"/>
            </a:endParaRPr>
          </a:p>
          <a:p>
            <a:pPr indent="-321468" lvl="0" marL="838200" rtl="0" algn="l">
              <a:lnSpc>
                <a:spcPct val="165000"/>
              </a:lnSpc>
              <a:spcBef>
                <a:spcPts val="3000"/>
              </a:spcBef>
              <a:spcAft>
                <a:spcPts val="0"/>
              </a:spcAft>
              <a:buClr>
                <a:srgbClr val="0D0D0D"/>
              </a:buClr>
              <a:buSzPct val="100000"/>
              <a:buFont typeface="Times New Roman"/>
              <a:buChar char="●"/>
            </a:pPr>
            <a:r>
              <a:rPr b="1" i="1" lang="en-US" sz="4500">
                <a:solidFill>
                  <a:srgbClr val="0D0D0D"/>
                </a:solidFill>
                <a:highlight>
                  <a:srgbClr val="FFFFFF"/>
                </a:highlight>
                <a:latin typeface="Times New Roman"/>
                <a:ea typeface="Times New Roman"/>
                <a:cs typeface="Times New Roman"/>
                <a:sym typeface="Times New Roman"/>
              </a:rPr>
              <a:t>S</a:t>
            </a:r>
            <a:r>
              <a:rPr b="1" lang="en-US" sz="4500">
                <a:solidFill>
                  <a:srgbClr val="0D0D0D"/>
                </a:solidFill>
                <a:highlight>
                  <a:srgbClr val="FFFFFF"/>
                </a:highlight>
                <a:latin typeface="Times New Roman"/>
                <a:ea typeface="Times New Roman"/>
                <a:cs typeface="Times New Roman"/>
                <a:sym typeface="Times New Roman"/>
              </a:rPr>
              <a:t>: states (</a:t>
            </a:r>
            <a:r>
              <a:rPr b="1" i="1" lang="en-US" sz="4500">
                <a:solidFill>
                  <a:srgbClr val="0D0D0D"/>
                </a:solidFill>
                <a:highlight>
                  <a:srgbClr val="FFFFFF"/>
                </a:highlight>
                <a:latin typeface="Times New Roman"/>
                <a:ea typeface="Times New Roman"/>
                <a:cs typeface="Times New Roman"/>
                <a:sym typeface="Times New Roman"/>
              </a:rPr>
              <a:t>s ∈ S</a:t>
            </a:r>
            <a:r>
              <a:rPr b="1" lang="en-US" sz="4500">
                <a:solidFill>
                  <a:srgbClr val="0D0D0D"/>
                </a:solidFill>
                <a:highlight>
                  <a:srgbClr val="FFFFFF"/>
                </a:highlight>
                <a:latin typeface="Times New Roman"/>
                <a:ea typeface="Times New Roman"/>
                <a:cs typeface="Times New Roman"/>
                <a:sym typeface="Times New Roman"/>
              </a:rPr>
              <a:t>)</a:t>
            </a:r>
            <a:endParaRPr b="1" sz="4500">
              <a:solidFill>
                <a:srgbClr val="0D0D0D"/>
              </a:solidFill>
              <a:highlight>
                <a:srgbClr val="FFFFFF"/>
              </a:highlight>
              <a:latin typeface="Times New Roman"/>
              <a:ea typeface="Times New Roman"/>
              <a:cs typeface="Times New Roman"/>
              <a:sym typeface="Times New Roman"/>
            </a:endParaRPr>
          </a:p>
          <a:p>
            <a:pPr indent="-321468" lvl="0" marL="838200" rtl="0" algn="l">
              <a:lnSpc>
                <a:spcPct val="165000"/>
              </a:lnSpc>
              <a:spcBef>
                <a:spcPts val="0"/>
              </a:spcBef>
              <a:spcAft>
                <a:spcPts val="0"/>
              </a:spcAft>
              <a:buClr>
                <a:srgbClr val="0D0D0D"/>
              </a:buClr>
              <a:buSzPct val="100000"/>
              <a:buFont typeface="Times New Roman"/>
              <a:buChar char="●"/>
            </a:pPr>
            <a:r>
              <a:rPr b="1" i="1" lang="en-US" sz="4500">
                <a:solidFill>
                  <a:srgbClr val="0D0D0D"/>
                </a:solidFill>
                <a:highlight>
                  <a:srgbClr val="FFFFFF"/>
                </a:highlight>
                <a:latin typeface="Times New Roman"/>
                <a:ea typeface="Times New Roman"/>
                <a:cs typeface="Times New Roman"/>
                <a:sym typeface="Times New Roman"/>
              </a:rPr>
              <a:t>A</a:t>
            </a:r>
            <a:r>
              <a:rPr b="1" lang="en-US" sz="4500">
                <a:solidFill>
                  <a:srgbClr val="0D0D0D"/>
                </a:solidFill>
                <a:highlight>
                  <a:srgbClr val="FFFFFF"/>
                </a:highlight>
                <a:latin typeface="Times New Roman"/>
                <a:ea typeface="Times New Roman"/>
                <a:cs typeface="Times New Roman"/>
                <a:sym typeface="Times New Roman"/>
              </a:rPr>
              <a:t>: Actions </a:t>
            </a:r>
            <a:r>
              <a:rPr b="1" i="1" lang="en-US" sz="4500">
                <a:solidFill>
                  <a:srgbClr val="0D0D0D"/>
                </a:solidFill>
                <a:highlight>
                  <a:srgbClr val="FFFFFF"/>
                </a:highlight>
                <a:latin typeface="Times New Roman"/>
                <a:ea typeface="Times New Roman"/>
                <a:cs typeface="Times New Roman"/>
                <a:sym typeface="Times New Roman"/>
              </a:rPr>
              <a:t>(a ∈ A)</a:t>
            </a:r>
            <a:endParaRPr b="1" i="1" sz="4500">
              <a:solidFill>
                <a:srgbClr val="0D0D0D"/>
              </a:solidFill>
              <a:highlight>
                <a:srgbClr val="FFFFFF"/>
              </a:highlight>
              <a:latin typeface="Times New Roman"/>
              <a:ea typeface="Times New Roman"/>
              <a:cs typeface="Times New Roman"/>
              <a:sym typeface="Times New Roman"/>
            </a:endParaRPr>
          </a:p>
          <a:p>
            <a:pPr indent="-321468" lvl="0" marL="838200" rtl="0" algn="l">
              <a:lnSpc>
                <a:spcPct val="165000"/>
              </a:lnSpc>
              <a:spcBef>
                <a:spcPts val="0"/>
              </a:spcBef>
              <a:spcAft>
                <a:spcPts val="0"/>
              </a:spcAft>
              <a:buClr>
                <a:srgbClr val="0D0D0D"/>
              </a:buClr>
              <a:buSzPct val="100000"/>
              <a:buFont typeface="Times New Roman"/>
              <a:buChar char="●"/>
            </a:pPr>
            <a:r>
              <a:rPr b="1" i="1" lang="en-US" sz="4500">
                <a:solidFill>
                  <a:srgbClr val="0D0D0D"/>
                </a:solidFill>
                <a:highlight>
                  <a:srgbClr val="FFFFFF"/>
                </a:highlight>
                <a:latin typeface="Times New Roman"/>
                <a:ea typeface="Times New Roman"/>
                <a:cs typeface="Times New Roman"/>
                <a:sym typeface="Times New Roman"/>
              </a:rPr>
              <a:t>P (St+1</a:t>
            </a:r>
            <a:r>
              <a:rPr b="1" lang="en-US" sz="4500">
                <a:solidFill>
                  <a:srgbClr val="0D0D0D"/>
                </a:solidFill>
                <a:highlight>
                  <a:srgbClr val="FFFFFF"/>
                </a:highlight>
                <a:latin typeface="Times New Roman"/>
                <a:ea typeface="Times New Roman"/>
                <a:cs typeface="Times New Roman"/>
                <a:sym typeface="Times New Roman"/>
              </a:rPr>
              <a:t>|</a:t>
            </a:r>
            <a:r>
              <a:rPr b="1" i="1" lang="en-US" sz="4500">
                <a:solidFill>
                  <a:srgbClr val="0D0D0D"/>
                </a:solidFill>
                <a:highlight>
                  <a:srgbClr val="FFFFFF"/>
                </a:highlight>
                <a:latin typeface="Times New Roman"/>
                <a:ea typeface="Times New Roman"/>
                <a:cs typeface="Times New Roman"/>
                <a:sym typeface="Times New Roman"/>
              </a:rPr>
              <a:t>st.at)</a:t>
            </a:r>
            <a:r>
              <a:rPr b="1" lang="en-US" sz="4500">
                <a:solidFill>
                  <a:srgbClr val="0D0D0D"/>
                </a:solidFill>
                <a:highlight>
                  <a:srgbClr val="FFFFFF"/>
                </a:highlight>
                <a:latin typeface="Times New Roman"/>
                <a:ea typeface="Times New Roman"/>
                <a:cs typeface="Times New Roman"/>
                <a:sym typeface="Times New Roman"/>
              </a:rPr>
              <a:t>: Transition probabilities</a:t>
            </a:r>
            <a:endParaRPr b="1" sz="4500">
              <a:solidFill>
                <a:srgbClr val="0D0D0D"/>
              </a:solidFill>
              <a:highlight>
                <a:srgbClr val="FFFFFF"/>
              </a:highlight>
              <a:latin typeface="Times New Roman"/>
              <a:ea typeface="Times New Roman"/>
              <a:cs typeface="Times New Roman"/>
              <a:sym typeface="Times New Roman"/>
            </a:endParaRPr>
          </a:p>
          <a:p>
            <a:pPr indent="-321468" lvl="0" marL="838200" rtl="0" algn="l">
              <a:lnSpc>
                <a:spcPct val="165000"/>
              </a:lnSpc>
              <a:spcBef>
                <a:spcPts val="0"/>
              </a:spcBef>
              <a:spcAft>
                <a:spcPts val="0"/>
              </a:spcAft>
              <a:buClr>
                <a:srgbClr val="0D0D0D"/>
              </a:buClr>
              <a:buSzPct val="100000"/>
              <a:buFont typeface="Times New Roman"/>
              <a:buChar char="●"/>
            </a:pPr>
            <a:r>
              <a:rPr b="1" lang="en-US" sz="4500">
                <a:solidFill>
                  <a:srgbClr val="0D0D0D"/>
                </a:solidFill>
                <a:highlight>
                  <a:srgbClr val="FFFFFF"/>
                </a:highlight>
                <a:latin typeface="Times New Roman"/>
                <a:ea typeface="Times New Roman"/>
                <a:cs typeface="Times New Roman"/>
                <a:sym typeface="Times New Roman"/>
              </a:rPr>
              <a:t>R </a:t>
            </a:r>
            <a:r>
              <a:rPr b="1" i="1" lang="en-US" sz="4500">
                <a:solidFill>
                  <a:srgbClr val="0D0D0D"/>
                </a:solidFill>
                <a:highlight>
                  <a:srgbClr val="FFFFFF"/>
                </a:highlight>
                <a:latin typeface="Times New Roman"/>
                <a:ea typeface="Times New Roman"/>
                <a:cs typeface="Times New Roman"/>
                <a:sym typeface="Times New Roman"/>
              </a:rPr>
              <a:t>(s)</a:t>
            </a:r>
            <a:r>
              <a:rPr b="1" lang="en-US" sz="4500">
                <a:solidFill>
                  <a:srgbClr val="0D0D0D"/>
                </a:solidFill>
                <a:highlight>
                  <a:srgbClr val="FFFFFF"/>
                </a:highlight>
                <a:latin typeface="Times New Roman"/>
                <a:ea typeface="Times New Roman"/>
                <a:cs typeface="Times New Roman"/>
                <a:sym typeface="Times New Roman"/>
              </a:rPr>
              <a:t>: Reward</a:t>
            </a:r>
            <a:endParaRPr b="1" sz="4500">
              <a:solidFill>
                <a:srgbClr val="0D0D0D"/>
              </a:solidFill>
              <a:highlight>
                <a:srgbClr val="FFFFFF"/>
              </a:highlight>
              <a:latin typeface="Times New Roman"/>
              <a:ea typeface="Times New Roman"/>
              <a:cs typeface="Times New Roman"/>
              <a:sym typeface="Times New Roman"/>
            </a:endParaRPr>
          </a:p>
          <a:p>
            <a:pPr indent="0" lvl="0" marL="0" rtl="0" algn="l">
              <a:lnSpc>
                <a:spcPct val="90000"/>
              </a:lnSpc>
              <a:spcBef>
                <a:spcPts val="3200"/>
              </a:spcBef>
              <a:spcAft>
                <a:spcPts val="0"/>
              </a:spcAft>
              <a:buSzPct val="160714"/>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42" name="Shape 142"/>
        <p:cNvGrpSpPr/>
        <p:nvPr/>
      </p:nvGrpSpPr>
      <p:grpSpPr>
        <a:xfrm>
          <a:off x="0" y="0"/>
          <a:ext cx="0" cy="0"/>
          <a:chOff x="0" y="0"/>
          <a:chExt cx="0" cy="0"/>
        </a:xfrm>
      </p:grpSpPr>
      <p:sp>
        <p:nvSpPr>
          <p:cNvPr id="143" name="Google Shape;143;g25866b32ff2_0_277"/>
          <p:cNvSpPr txBox="1"/>
          <p:nvPr>
            <p:ph type="title"/>
          </p:nvPr>
        </p:nvSpPr>
        <p:spPr>
          <a:xfrm>
            <a:off x="415600" y="167167"/>
            <a:ext cx="11360700" cy="6669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The Proposed revised syllabus at BE (SEM VII) </a:t>
            </a:r>
            <a:endParaRPr/>
          </a:p>
        </p:txBody>
      </p:sp>
      <p:sp>
        <p:nvSpPr>
          <p:cNvPr id="144" name="Google Shape;144;g25866b32ff2_0_277"/>
          <p:cNvSpPr/>
          <p:nvPr/>
        </p:nvSpPr>
        <p:spPr>
          <a:xfrm>
            <a:off x="11331367" y="43500"/>
            <a:ext cx="808024" cy="790458"/>
          </a:xfrm>
          <a:custGeom>
            <a:rect b="b" l="l" r="r" t="t"/>
            <a:pathLst>
              <a:path extrusionOk="0" h="1756574" w="1756574">
                <a:moveTo>
                  <a:pt x="0" y="0"/>
                </a:moveTo>
                <a:lnTo>
                  <a:pt x="1756574" y="0"/>
                </a:lnTo>
                <a:lnTo>
                  <a:pt x="1756574" y="1756574"/>
                </a:lnTo>
                <a:lnTo>
                  <a:pt x="0" y="1756574"/>
                </a:lnTo>
                <a:lnTo>
                  <a:pt x="0" y="0"/>
                </a:lnTo>
                <a:close/>
              </a:path>
            </a:pathLst>
          </a:custGeom>
          <a:blipFill rotWithShape="1">
            <a:blip r:embed="rId3">
              <a:alphaModFix/>
            </a:blip>
            <a:stretch>
              <a:fillRect b="0" l="0" r="0" t="0"/>
            </a:stretch>
          </a:blipFill>
          <a:ln>
            <a:noFill/>
          </a:ln>
        </p:spPr>
      </p:sp>
      <p:sp>
        <p:nvSpPr>
          <p:cNvPr id="145" name="Google Shape;145;g25866b32ff2_0_277"/>
          <p:cNvSpPr txBox="1"/>
          <p:nvPr/>
        </p:nvSpPr>
        <p:spPr>
          <a:xfrm>
            <a:off x="3991800" y="6460500"/>
            <a:ext cx="4208400" cy="384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Department of Information Technology, BOS meeting 03-07-2023</a:t>
            </a:r>
            <a:endParaRPr b="0" i="0" sz="900" u="none" cap="none" strike="noStrike">
              <a:solidFill>
                <a:srgbClr val="000000"/>
              </a:solidFill>
              <a:latin typeface="Arial"/>
              <a:ea typeface="Arial"/>
              <a:cs typeface="Arial"/>
              <a:sym typeface="Arial"/>
            </a:endParaRPr>
          </a:p>
        </p:txBody>
      </p:sp>
      <p:graphicFrame>
        <p:nvGraphicFramePr>
          <p:cNvPr id="146" name="Google Shape;146;g25866b32ff2_0_277"/>
          <p:cNvGraphicFramePr/>
          <p:nvPr/>
        </p:nvGraphicFramePr>
        <p:xfrm>
          <a:off x="638067" y="1450000"/>
          <a:ext cx="3000000" cy="3000000"/>
        </p:xfrm>
        <a:graphic>
          <a:graphicData uri="http://schemas.openxmlformats.org/drawingml/2006/table">
            <a:tbl>
              <a:tblPr>
                <a:noFill/>
                <a:tableStyleId>{5F08FFC6-FBF4-4EE9-8F5E-8EA787C1CF9A}</a:tableStyleId>
              </a:tblPr>
              <a:tblGrid>
                <a:gridCol w="2084925"/>
                <a:gridCol w="3303400"/>
                <a:gridCol w="3024875"/>
                <a:gridCol w="2502675"/>
              </a:tblGrid>
              <a:tr h="55350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Subject Code</a:t>
                      </a:r>
                      <a:endParaRPr b="1" sz="1600" u="none" cap="none" strike="noStrike">
                        <a:latin typeface="Times New Roman"/>
                        <a:ea typeface="Times New Roman"/>
                        <a:cs typeface="Times New Roman"/>
                        <a:sym typeface="Times New Roman"/>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Name of subject</a:t>
                      </a:r>
                      <a:endParaRPr b="1" sz="1600" u="none" cap="none" strike="noStrike">
                        <a:latin typeface="Times New Roman"/>
                        <a:ea typeface="Times New Roman"/>
                        <a:cs typeface="Times New Roman"/>
                        <a:sym typeface="Times New Roman"/>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Status</a:t>
                      </a:r>
                      <a:endParaRPr b="1" sz="1600" u="none" cap="none" strike="noStrike">
                        <a:latin typeface="Times New Roman"/>
                        <a:ea typeface="Times New Roman"/>
                        <a:cs typeface="Times New Roman"/>
                        <a:sym typeface="Times New Roman"/>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Link</a:t>
                      </a:r>
                      <a:endParaRPr b="1" sz="1600" u="none" cap="none" strike="noStrike">
                        <a:latin typeface="Times New Roman"/>
                        <a:ea typeface="Times New Roman"/>
                        <a:cs typeface="Times New Roman"/>
                        <a:sym typeface="Times New Roman"/>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3375">
                <a:tc>
                  <a:txBody>
                    <a:bodyPr/>
                    <a:lstStyle/>
                    <a:p>
                      <a:pPr indent="0" lvl="0" marL="0" marR="0" rtl="0" algn="ctr">
                        <a:lnSpc>
                          <a:spcPct val="106666"/>
                        </a:lnSpc>
                        <a:spcBef>
                          <a:spcPts val="0"/>
                        </a:spcBef>
                        <a:spcAft>
                          <a:spcPts val="0"/>
                        </a:spcAft>
                        <a:buClr>
                          <a:schemeClr val="dk1"/>
                        </a:buClr>
                        <a:buSzPts val="1500"/>
                        <a:buFont typeface="Arial"/>
                        <a:buNone/>
                      </a:pPr>
                      <a:r>
                        <a:rPr lang="en-US" sz="1300" u="none" cap="none" strike="noStrike">
                          <a:solidFill>
                            <a:schemeClr val="dk1"/>
                          </a:solidFill>
                        </a:rPr>
                        <a:t>ITDO7022</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6666"/>
                        </a:lnSpc>
                        <a:spcBef>
                          <a:spcPts val="0"/>
                        </a:spcBef>
                        <a:spcAft>
                          <a:spcPts val="0"/>
                        </a:spcAft>
                        <a:buClr>
                          <a:srgbClr val="000000"/>
                        </a:buClr>
                        <a:buSzPts val="1300"/>
                        <a:buFont typeface="Arial"/>
                        <a:buNone/>
                      </a:pPr>
                      <a:r>
                        <a:rPr lang="en-US" sz="1300" u="none" cap="none" strike="noStrike">
                          <a:solidFill>
                            <a:schemeClr val="dk1"/>
                          </a:solidFill>
                        </a:rPr>
                        <a:t>DLOC 4:AR – VR</a:t>
                      </a:r>
                      <a:endParaRPr sz="13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41300" lvl="0" marL="46990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rPr>
                        <a:t>Modified the contents by 10-15%</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4"/>
                        </a:rPr>
                        <a:t>IT_BE_SemVII_DLOC_ARVR</a:t>
                      </a:r>
                      <a:endParaRPr sz="11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4825">
                <a:tc>
                  <a:txBody>
                    <a:bodyPr/>
                    <a:lstStyle/>
                    <a:p>
                      <a:pPr indent="0" lvl="0" marL="0" marR="0" rtl="0" algn="ctr">
                        <a:lnSpc>
                          <a:spcPct val="106666"/>
                        </a:lnSpc>
                        <a:spcBef>
                          <a:spcPts val="0"/>
                        </a:spcBef>
                        <a:spcAft>
                          <a:spcPts val="0"/>
                        </a:spcAft>
                        <a:buClr>
                          <a:schemeClr val="dk1"/>
                        </a:buClr>
                        <a:buSzPts val="1500"/>
                        <a:buFont typeface="Arial"/>
                        <a:buNone/>
                      </a:pPr>
                      <a:r>
                        <a:rPr lang="en-US" sz="1300" u="none" cap="none" strike="noStrike">
                          <a:solidFill>
                            <a:schemeClr val="dk1"/>
                          </a:solidFill>
                        </a:rPr>
                        <a:t>ITDO7023</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6666"/>
                        </a:lnSpc>
                        <a:spcBef>
                          <a:spcPts val="0"/>
                        </a:spcBef>
                        <a:spcAft>
                          <a:spcPts val="0"/>
                        </a:spcAft>
                        <a:buClr>
                          <a:srgbClr val="000000"/>
                        </a:buClr>
                        <a:buSzPts val="1300"/>
                        <a:buFont typeface="Arial"/>
                        <a:buNone/>
                      </a:pPr>
                      <a:r>
                        <a:rPr lang="en-US" sz="1300" u="none" cap="none" strike="noStrike">
                          <a:solidFill>
                            <a:schemeClr val="dk1"/>
                          </a:solidFill>
                        </a:rPr>
                        <a:t>DLOC 4:Quantum Computing</a:t>
                      </a:r>
                      <a:endParaRPr sz="13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rPr>
                        <a:t>Adopted the contents as it is from the syllabus of UoM</a:t>
                      </a:r>
                      <a:endParaRPr sz="13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5"/>
                        </a:rPr>
                        <a:t>IT_BE_SemVII_Quantum Computing</a:t>
                      </a:r>
                      <a:endParaRPr sz="11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0800">
                <a:tc>
                  <a:txBody>
                    <a:bodyPr/>
                    <a:lstStyle/>
                    <a:p>
                      <a:pPr indent="0" lvl="0" marL="0" marR="0" rtl="0" algn="ctr">
                        <a:lnSpc>
                          <a:spcPct val="107500"/>
                        </a:lnSpc>
                        <a:spcBef>
                          <a:spcPts val="0"/>
                        </a:spcBef>
                        <a:spcAft>
                          <a:spcPts val="0"/>
                        </a:spcAft>
                        <a:buClr>
                          <a:schemeClr val="dk1"/>
                        </a:buClr>
                        <a:buSzPts val="1500"/>
                        <a:buFont typeface="Arial"/>
                        <a:buNone/>
                      </a:pPr>
                      <a:r>
                        <a:rPr lang="en-US" sz="1300" u="none" cap="none" strike="noStrike">
                          <a:solidFill>
                            <a:schemeClr val="dk1"/>
                          </a:solidFill>
                        </a:rPr>
                        <a:t>ITDO7024</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7500"/>
                        </a:lnSpc>
                        <a:spcBef>
                          <a:spcPts val="0"/>
                        </a:spcBef>
                        <a:spcAft>
                          <a:spcPts val="0"/>
                        </a:spcAft>
                        <a:buClr>
                          <a:srgbClr val="000000"/>
                        </a:buClr>
                        <a:buSzPts val="1300"/>
                        <a:buFont typeface="Arial"/>
                        <a:buNone/>
                      </a:pPr>
                      <a:r>
                        <a:rPr lang="en-US" sz="1300" u="none" cap="none" strike="noStrike">
                          <a:solidFill>
                            <a:schemeClr val="dk1"/>
                          </a:solidFill>
                        </a:rPr>
                        <a:t>DLOC 4:Information Retrieval System</a:t>
                      </a:r>
                      <a:endParaRPr sz="13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41300" lvl="0" marL="46990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rPr>
                        <a:t>Modified the contents by 10-15%</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6"/>
                        </a:rPr>
                        <a:t>IT_BE_ SemVII_ DLOC_IR</a:t>
                      </a:r>
                      <a:endParaRPr sz="11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8525">
                <a:tc>
                  <a:txBody>
                    <a:bodyPr/>
                    <a:lstStyle/>
                    <a:p>
                      <a:pPr indent="0" lvl="0" marL="0" marR="0" rtl="0" algn="ctr">
                        <a:lnSpc>
                          <a:spcPct val="98333"/>
                        </a:lnSpc>
                        <a:spcBef>
                          <a:spcPts val="0"/>
                        </a:spcBef>
                        <a:spcAft>
                          <a:spcPts val="0"/>
                        </a:spcAft>
                        <a:buClr>
                          <a:schemeClr val="dk1"/>
                        </a:buClr>
                        <a:buSzPts val="1500"/>
                        <a:buFont typeface="Arial"/>
                        <a:buNone/>
                      </a:pPr>
                      <a:r>
                        <a:rPr lang="en-US" sz="1300" u="none" cap="none" strike="noStrike">
                          <a:solidFill>
                            <a:schemeClr val="dk1"/>
                          </a:solidFill>
                        </a:rPr>
                        <a:t>ILO7011</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98333"/>
                        </a:lnSpc>
                        <a:spcBef>
                          <a:spcPts val="0"/>
                        </a:spcBef>
                        <a:spcAft>
                          <a:spcPts val="0"/>
                        </a:spcAft>
                        <a:buClr>
                          <a:srgbClr val="000000"/>
                        </a:buClr>
                        <a:buSzPts val="1300"/>
                        <a:buFont typeface="Arial"/>
                        <a:buNone/>
                      </a:pPr>
                      <a:r>
                        <a:rPr lang="en-US" sz="1300" u="none" cap="none" strike="noStrike">
                          <a:solidFill>
                            <a:schemeClr val="dk1"/>
                          </a:solidFill>
                        </a:rPr>
                        <a:t>ILOC1: Product Lifecycle Management</a:t>
                      </a:r>
                      <a:endParaRPr sz="13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rPr>
                        <a:t>Adopted the contents as it is from the syllabus of UoM</a:t>
                      </a:r>
                      <a:endParaRPr sz="13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7"/>
                        </a:rPr>
                        <a:t>IT_BE_SemVII_ILOC1_PLM</a:t>
                      </a:r>
                      <a:endParaRPr sz="11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2100">
                <a:tc>
                  <a:txBody>
                    <a:bodyPr/>
                    <a:lstStyle/>
                    <a:p>
                      <a:pPr indent="0" lvl="0" marL="0" marR="76200" rtl="0" algn="ctr">
                        <a:lnSpc>
                          <a:spcPct val="100000"/>
                        </a:lnSpc>
                        <a:spcBef>
                          <a:spcPts val="0"/>
                        </a:spcBef>
                        <a:spcAft>
                          <a:spcPts val="0"/>
                        </a:spcAft>
                        <a:buClr>
                          <a:schemeClr val="dk1"/>
                        </a:buClr>
                        <a:buSzPts val="1500"/>
                        <a:buFont typeface="Arial"/>
                        <a:buNone/>
                      </a:pPr>
                      <a:r>
                        <a:rPr lang="en-US" sz="1300" u="none" cap="none" strike="noStrike">
                          <a:solidFill>
                            <a:schemeClr val="dk1"/>
                          </a:solidFill>
                        </a:rPr>
                        <a:t>ILO7013</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solidFill>
                            <a:schemeClr val="dk1"/>
                          </a:solidFill>
                        </a:rPr>
                        <a:t>ILOC1:Management Information System</a:t>
                      </a:r>
                      <a:endParaRPr sz="13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41300" lvl="0" marL="46990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rPr>
                        <a:t>Modified the contents by 10-15%</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8"/>
                        </a:rPr>
                        <a:t>IT_BE_SemVII_ILOC_MIS</a:t>
                      </a:r>
                      <a:endParaRPr sz="11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8525">
                <a:tc>
                  <a:txBody>
                    <a:bodyPr/>
                    <a:lstStyle/>
                    <a:p>
                      <a:pPr indent="0" lvl="0" marL="0" marR="0" rtl="0" algn="ctr">
                        <a:lnSpc>
                          <a:spcPct val="98333"/>
                        </a:lnSpc>
                        <a:spcBef>
                          <a:spcPts val="0"/>
                        </a:spcBef>
                        <a:spcAft>
                          <a:spcPts val="0"/>
                        </a:spcAft>
                        <a:buClr>
                          <a:schemeClr val="dk1"/>
                        </a:buClr>
                        <a:buSzPts val="1500"/>
                        <a:buFont typeface="Arial"/>
                        <a:buNone/>
                      </a:pPr>
                      <a:r>
                        <a:rPr lang="en-US" sz="1300" u="none" cap="none" strike="noStrike">
                          <a:solidFill>
                            <a:schemeClr val="dk1"/>
                          </a:solidFill>
                        </a:rPr>
                        <a:t>ILO7016</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solidFill>
                            <a:schemeClr val="dk1"/>
                          </a:solidFill>
                        </a:rPr>
                        <a:t>ILOC1:Cyber Security and Laws</a:t>
                      </a:r>
                      <a:endParaRPr sz="13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rPr>
                        <a:t>Adopted the contents as it is from the syllabus of UoM</a:t>
                      </a:r>
                      <a:endParaRPr sz="13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9"/>
                        </a:rPr>
                        <a:t>IT_BE_SemVII_ILOC1_CSL</a:t>
                      </a:r>
                      <a:endParaRPr sz="11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4300">
                <a:tc>
                  <a:txBody>
                    <a:bodyPr/>
                    <a:lstStyle/>
                    <a:p>
                      <a:pPr indent="0" lvl="0" marL="88900" marR="76200" rtl="0" algn="ctr">
                        <a:lnSpc>
                          <a:spcPct val="100000"/>
                        </a:lnSpc>
                        <a:spcBef>
                          <a:spcPts val="0"/>
                        </a:spcBef>
                        <a:spcAft>
                          <a:spcPts val="0"/>
                        </a:spcAft>
                        <a:buClr>
                          <a:srgbClr val="000000"/>
                        </a:buClr>
                        <a:buSzPts val="1300"/>
                        <a:buFont typeface="Arial"/>
                        <a:buNone/>
                      </a:pPr>
                      <a:r>
                        <a:rPr lang="en-US" sz="1300" u="none" cap="none" strike="noStrike"/>
                        <a:t>ITL701</a:t>
                      </a:r>
                      <a:endParaRPr sz="1300" u="none" cap="none" strike="noStrike">
                        <a:solidFill>
                          <a:schemeClr val="dk1"/>
                        </a:solidFill>
                      </a:endParaRPr>
                    </a:p>
                  </a:txBody>
                  <a:tcPr marT="12700" marB="12700" marR="12700" marL="12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8900" marR="0" rtl="0" algn="l">
                        <a:lnSpc>
                          <a:spcPct val="100000"/>
                        </a:lnSpc>
                        <a:spcBef>
                          <a:spcPts val="0"/>
                        </a:spcBef>
                        <a:spcAft>
                          <a:spcPts val="0"/>
                        </a:spcAft>
                        <a:buClr>
                          <a:srgbClr val="000000"/>
                        </a:buClr>
                        <a:buSzPts val="1300"/>
                        <a:buFont typeface="Arial"/>
                        <a:buNone/>
                      </a:pPr>
                      <a:r>
                        <a:rPr lang="en-US" sz="1300" u="none" cap="none" strike="noStrike"/>
                        <a:t>Data Science Lab</a:t>
                      </a:r>
                      <a:endParaRPr sz="1300" u="none" cap="none" strike="noStrike">
                        <a:solidFill>
                          <a:schemeClr val="dk1"/>
                        </a:solidFill>
                      </a:endParaRPr>
                    </a:p>
                  </a:txBody>
                  <a:tcPr marT="12700" marB="12700" marR="12700" marL="12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41300" lvl="0" marL="46990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rPr>
                        <a:t>Modified the contents by 10-15%</a:t>
                      </a:r>
                      <a:endParaRPr sz="1300" u="none" cap="none" strike="noStrike">
                        <a:solidFill>
                          <a:schemeClr val="dk1"/>
                        </a:solidFill>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accent5"/>
                          </a:solidFill>
                          <a:hlinkClick r:id="rId10">
                            <a:extLst>
                              <a:ext uri="{A12FA001-AC4F-418D-AE19-62706E023703}">
                                <ahyp:hlinkClr val="tx"/>
                              </a:ext>
                            </a:extLst>
                          </a:hlinkClick>
                        </a:rPr>
                        <a:t>BE SEM VII AI &amp;DA II</a:t>
                      </a:r>
                      <a:endParaRPr sz="11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e4d5fad7d5_0_3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a:t>Markov Decision Process</a:t>
            </a:r>
            <a:endParaRPr/>
          </a:p>
        </p:txBody>
      </p:sp>
      <p:sp>
        <p:nvSpPr>
          <p:cNvPr id="321" name="Google Shape;321;g1e4d5fad7d5_0_32"/>
          <p:cNvSpPr txBox="1"/>
          <p:nvPr>
            <p:ph idx="1" type="body"/>
          </p:nvPr>
        </p:nvSpPr>
        <p:spPr>
          <a:xfrm>
            <a:off x="715375" y="1805150"/>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1800">
                <a:solidFill>
                  <a:srgbClr val="080809"/>
                </a:solidFill>
                <a:highlight>
                  <a:srgbClr val="FFFFFF"/>
                </a:highlight>
                <a:latin typeface="Arial"/>
                <a:ea typeface="Arial"/>
                <a:cs typeface="Arial"/>
                <a:sym typeface="Arial"/>
              </a:rPr>
              <a:t>The graphical representation of the MDP model is as follows:</a:t>
            </a:r>
            <a:endParaRPr sz="1800"/>
          </a:p>
        </p:txBody>
      </p:sp>
      <p:pic>
        <p:nvPicPr>
          <p:cNvPr id="322" name="Google Shape;322;g1e4d5fad7d5_0_32"/>
          <p:cNvPicPr preferRelativeResize="0"/>
          <p:nvPr/>
        </p:nvPicPr>
        <p:blipFill rotWithShape="1">
          <a:blip r:embed="rId3">
            <a:alphaModFix/>
          </a:blip>
          <a:srcRect b="0" l="0" r="0" t="0"/>
          <a:stretch/>
        </p:blipFill>
        <p:spPr>
          <a:xfrm>
            <a:off x="2784150" y="2702250"/>
            <a:ext cx="7042250" cy="3018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e4d5fad7d5_0_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a:t>Markov Decision Process</a:t>
            </a:r>
            <a:endParaRPr/>
          </a:p>
        </p:txBody>
      </p:sp>
      <p:sp>
        <p:nvSpPr>
          <p:cNvPr id="328" name="Google Shape;328;g1e4d5fad7d5_0_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en-US" sz="1800">
                <a:solidFill>
                  <a:srgbClr val="080809"/>
                </a:solidFill>
                <a:highlight>
                  <a:srgbClr val="FFFFFF"/>
                </a:highlight>
                <a:latin typeface="Arial"/>
                <a:ea typeface="Arial"/>
                <a:cs typeface="Arial"/>
                <a:sym typeface="Arial"/>
              </a:rPr>
              <a:t>The MDP model uses the Markov Property, which states that the future can be determined only from the present state that encapsulates all the necessary information from the past. The Markov Property can be evaluated by using this equation:</a:t>
            </a:r>
            <a:endParaRPr sz="1800">
              <a:solidFill>
                <a:srgbClr val="080809"/>
              </a:solidFill>
              <a:highlight>
                <a:srgbClr val="FFFFFF"/>
              </a:highlight>
              <a:latin typeface="Arial"/>
              <a:ea typeface="Arial"/>
              <a:cs typeface="Arial"/>
              <a:sym typeface="Arial"/>
            </a:endParaRPr>
          </a:p>
          <a:p>
            <a:pPr indent="0" lvl="0" marL="0" rtl="0" algn="ctr">
              <a:lnSpc>
                <a:spcPct val="150000"/>
              </a:lnSpc>
              <a:spcBef>
                <a:spcPts val="3000"/>
              </a:spcBef>
              <a:spcAft>
                <a:spcPts val="0"/>
              </a:spcAft>
              <a:buClr>
                <a:schemeClr val="dk1"/>
              </a:buClr>
              <a:buSzPts val="1100"/>
              <a:buFont typeface="Arial"/>
              <a:buNone/>
            </a:pPr>
            <a:r>
              <a:rPr b="1" lang="en-US" sz="1800">
                <a:solidFill>
                  <a:srgbClr val="080809"/>
                </a:solidFill>
                <a:highlight>
                  <a:srgbClr val="FFFFFF"/>
                </a:highlight>
                <a:latin typeface="Arial"/>
                <a:ea typeface="Arial"/>
                <a:cs typeface="Arial"/>
                <a:sym typeface="Arial"/>
              </a:rPr>
              <a:t>P[St+1|St] = P[St+1 |S1,S2,S3……St]</a:t>
            </a:r>
            <a:endParaRPr b="1" sz="1800">
              <a:solidFill>
                <a:srgbClr val="080809"/>
              </a:solidFill>
              <a:highlight>
                <a:srgbClr val="FFFFFF"/>
              </a:highlight>
              <a:latin typeface="Arial"/>
              <a:ea typeface="Arial"/>
              <a:cs typeface="Arial"/>
              <a:sym typeface="Arial"/>
            </a:endParaRPr>
          </a:p>
          <a:p>
            <a:pPr indent="0" lvl="0" marL="0" rtl="0" algn="l">
              <a:lnSpc>
                <a:spcPct val="150000"/>
              </a:lnSpc>
              <a:spcBef>
                <a:spcPts val="3000"/>
              </a:spcBef>
              <a:spcAft>
                <a:spcPts val="3000"/>
              </a:spcAft>
              <a:buSzPts val="1800"/>
              <a:buNone/>
            </a:pPr>
            <a:r>
              <a:rPr lang="en-US" sz="1800">
                <a:solidFill>
                  <a:srgbClr val="080809"/>
                </a:solidFill>
                <a:highlight>
                  <a:srgbClr val="FFFFFF"/>
                </a:highlight>
                <a:latin typeface="Arial"/>
                <a:ea typeface="Arial"/>
                <a:cs typeface="Arial"/>
                <a:sym typeface="Arial"/>
              </a:rPr>
              <a:t>According to this equation, the probability of the next state </a:t>
            </a:r>
            <a:r>
              <a:rPr i="1" lang="en-US" sz="1800">
                <a:solidFill>
                  <a:srgbClr val="080809"/>
                </a:solidFill>
                <a:highlight>
                  <a:srgbClr val="FFFFFF"/>
                </a:highlight>
                <a:latin typeface="Arial"/>
                <a:ea typeface="Arial"/>
                <a:cs typeface="Arial"/>
                <a:sym typeface="Arial"/>
              </a:rPr>
              <a:t>(P[St+1]) </a:t>
            </a:r>
            <a:r>
              <a:rPr lang="en-US" sz="1800">
                <a:solidFill>
                  <a:srgbClr val="080809"/>
                </a:solidFill>
                <a:highlight>
                  <a:srgbClr val="FFFFFF"/>
                </a:highlight>
                <a:latin typeface="Arial"/>
                <a:ea typeface="Arial"/>
                <a:cs typeface="Arial"/>
                <a:sym typeface="Arial"/>
              </a:rPr>
              <a:t>given the present state </a:t>
            </a:r>
            <a:r>
              <a:rPr i="1" lang="en-US" sz="1800">
                <a:solidFill>
                  <a:srgbClr val="080809"/>
                </a:solidFill>
                <a:highlight>
                  <a:srgbClr val="FFFFFF"/>
                </a:highlight>
                <a:latin typeface="Arial"/>
                <a:ea typeface="Arial"/>
                <a:cs typeface="Arial"/>
                <a:sym typeface="Arial"/>
              </a:rPr>
              <a:t>(St)</a:t>
            </a:r>
            <a:r>
              <a:rPr lang="en-US" sz="1800">
                <a:solidFill>
                  <a:srgbClr val="080809"/>
                </a:solidFill>
                <a:highlight>
                  <a:srgbClr val="FFFFFF"/>
                </a:highlight>
                <a:latin typeface="Arial"/>
                <a:ea typeface="Arial"/>
                <a:cs typeface="Arial"/>
                <a:sym typeface="Arial"/>
              </a:rPr>
              <a:t> is given by the next state’s probability </a:t>
            </a:r>
            <a:r>
              <a:rPr i="1" lang="en-US" sz="1800">
                <a:solidFill>
                  <a:srgbClr val="080809"/>
                </a:solidFill>
                <a:highlight>
                  <a:srgbClr val="FFFFFF"/>
                </a:highlight>
                <a:latin typeface="Arial"/>
                <a:ea typeface="Arial"/>
                <a:cs typeface="Arial"/>
                <a:sym typeface="Arial"/>
              </a:rPr>
              <a:t>(P[St+1])</a:t>
            </a:r>
            <a:r>
              <a:rPr lang="en-US" sz="1800">
                <a:solidFill>
                  <a:srgbClr val="080809"/>
                </a:solidFill>
                <a:highlight>
                  <a:srgbClr val="FFFFFF"/>
                </a:highlight>
                <a:latin typeface="Arial"/>
                <a:ea typeface="Arial"/>
                <a:cs typeface="Arial"/>
                <a:sym typeface="Arial"/>
              </a:rPr>
              <a:t> considering all the previous states </a:t>
            </a:r>
            <a:r>
              <a:rPr i="1" lang="en-US" sz="1800">
                <a:solidFill>
                  <a:srgbClr val="080809"/>
                </a:solidFill>
                <a:highlight>
                  <a:srgbClr val="FFFFFF"/>
                </a:highlight>
                <a:latin typeface="Arial"/>
                <a:ea typeface="Arial"/>
                <a:cs typeface="Arial"/>
                <a:sym typeface="Arial"/>
              </a:rPr>
              <a:t>(S1,S2,S3……St)</a:t>
            </a:r>
            <a:r>
              <a:rPr lang="en-US" sz="1800">
                <a:solidFill>
                  <a:srgbClr val="080809"/>
                </a:solidFill>
                <a:highlight>
                  <a:srgbClr val="FFFFFF"/>
                </a:highlight>
                <a:latin typeface="Arial"/>
                <a:ea typeface="Arial"/>
                <a:cs typeface="Arial"/>
                <a:sym typeface="Arial"/>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5ef1fbc83f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Inference using Full joint distribution</a:t>
            </a:r>
            <a:endParaRPr/>
          </a:p>
        </p:txBody>
      </p:sp>
      <p:sp>
        <p:nvSpPr>
          <p:cNvPr id="334" name="Google Shape;334;g25ef1fbc83f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35" name="Google Shape;335;g25ef1fbc83f_0_0"/>
          <p:cNvPicPr preferRelativeResize="0"/>
          <p:nvPr/>
        </p:nvPicPr>
        <p:blipFill rotWithShape="1">
          <a:blip r:embed="rId3">
            <a:alphaModFix/>
          </a:blip>
          <a:srcRect b="0" l="0" r="0" t="0"/>
          <a:stretch/>
        </p:blipFill>
        <p:spPr>
          <a:xfrm>
            <a:off x="1154850" y="1918825"/>
            <a:ext cx="9505252" cy="39425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5ef1fbc83f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Inference using Full joint distribution</a:t>
            </a:r>
            <a:endParaRPr/>
          </a:p>
        </p:txBody>
      </p:sp>
      <p:sp>
        <p:nvSpPr>
          <p:cNvPr id="341" name="Google Shape;341;g25ef1fbc83f_0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42" name="Google Shape;342;g25ef1fbc83f_0_6"/>
          <p:cNvPicPr preferRelativeResize="0"/>
          <p:nvPr/>
        </p:nvPicPr>
        <p:blipFill rotWithShape="1">
          <a:blip r:embed="rId3">
            <a:alphaModFix/>
          </a:blip>
          <a:srcRect b="0" l="0" r="0" t="0"/>
          <a:stretch/>
        </p:blipFill>
        <p:spPr>
          <a:xfrm>
            <a:off x="1279200" y="1825625"/>
            <a:ext cx="9558573" cy="44460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5ff59511ba_0_0"/>
          <p:cNvSpPr txBox="1"/>
          <p:nvPr>
            <p:ph type="title"/>
          </p:nvPr>
        </p:nvSpPr>
        <p:spPr>
          <a:xfrm>
            <a:off x="838200" y="365125"/>
            <a:ext cx="10515600" cy="3063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Module 3: </a:t>
            </a:r>
            <a:endParaRPr/>
          </a:p>
          <a:p>
            <a:pPr indent="0" lvl="0" marL="0" rtl="0" algn="ctr">
              <a:lnSpc>
                <a:spcPct val="90000"/>
              </a:lnSpc>
              <a:spcBef>
                <a:spcPts val="0"/>
              </a:spcBef>
              <a:spcAft>
                <a:spcPts val="0"/>
              </a:spcAft>
              <a:buSzPts val="1800"/>
              <a:buNone/>
            </a:pPr>
            <a:r>
              <a:rPr lang="en-US"/>
              <a:t>Fuzzy Logic and it’s Applications</a:t>
            </a:r>
            <a:endParaRPr/>
          </a:p>
        </p:txBody>
      </p:sp>
      <p:sp>
        <p:nvSpPr>
          <p:cNvPr id="348" name="Google Shape;348;g25ff59511ba_0_0"/>
          <p:cNvSpPr txBox="1"/>
          <p:nvPr>
            <p:ph idx="1" type="body"/>
          </p:nvPr>
        </p:nvSpPr>
        <p:spPr>
          <a:xfrm>
            <a:off x="838200" y="2906275"/>
            <a:ext cx="10515600" cy="3270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1800"/>
              <a:buNone/>
            </a:pPr>
            <a:r>
              <a:t/>
            </a:r>
            <a:endParaRPr b="1" sz="4000"/>
          </a:p>
          <a:p>
            <a:pPr indent="0" lvl="0" marL="0" rtl="0" algn="l">
              <a:lnSpc>
                <a:spcPct val="90000"/>
              </a:lnSpc>
              <a:spcBef>
                <a:spcPts val="1000"/>
              </a:spcBef>
              <a:spcAft>
                <a:spcPts val="0"/>
              </a:spcAft>
              <a:buSzPts val="1800"/>
              <a:buNone/>
            </a:pPr>
            <a:r>
              <a:t/>
            </a:r>
            <a:endParaRPr b="1" sz="4000"/>
          </a:p>
          <a:p>
            <a:pPr indent="457200" lvl="0" marL="3200400" rtl="0" algn="l">
              <a:lnSpc>
                <a:spcPct val="90000"/>
              </a:lnSpc>
              <a:spcBef>
                <a:spcPts val="1000"/>
              </a:spcBef>
              <a:spcAft>
                <a:spcPts val="0"/>
              </a:spcAft>
              <a:buSzPts val="1800"/>
              <a:buNone/>
            </a:pPr>
            <a:r>
              <a:rPr b="1" lang="en-US" sz="5000"/>
              <a:t>Fuzzy Logic ?????</a:t>
            </a:r>
            <a:endParaRPr b="1" sz="5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ec3aee3f4f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Font typeface="Arial"/>
              <a:buNone/>
            </a:pPr>
            <a:r>
              <a:rPr lang="en-US"/>
              <a:t>Fuzzy Logic and it’s Applications</a:t>
            </a:r>
            <a:endParaRPr/>
          </a:p>
        </p:txBody>
      </p:sp>
      <p:sp>
        <p:nvSpPr>
          <p:cNvPr id="354" name="Google Shape;354;g2ec3aee3f4f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b="1" lang="en-US" sz="4000"/>
              <a:t>Fuzzy Logic :</a:t>
            </a:r>
            <a:r>
              <a:rPr b="1" lang="en-US" sz="5000"/>
              <a:t> </a:t>
            </a:r>
            <a:r>
              <a:rPr lang="en-US" sz="3500">
                <a:solidFill>
                  <a:srgbClr val="273239"/>
                </a:solidFill>
                <a:highlight>
                  <a:srgbClr val="FFFFFF"/>
                </a:highlight>
                <a:latin typeface="Nunito"/>
                <a:ea typeface="Nunito"/>
                <a:cs typeface="Nunito"/>
                <a:sym typeface="Nunito"/>
              </a:rPr>
              <a:t>Fuzzy Logic is a form of many-valued logic in which the truth values of variables may be any real number between 0 and 1, instead of just the traditional values of true or false. It is used to deal with imprecise or uncertain information and is a mathematical method for representing vagueness and uncertainty in decision-making.</a:t>
            </a:r>
            <a:endParaRPr sz="3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6103cacf8d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4000"/>
              <a:t>Fuzzy Logic </a:t>
            </a:r>
            <a:endParaRPr/>
          </a:p>
        </p:txBody>
      </p:sp>
      <p:sp>
        <p:nvSpPr>
          <p:cNvPr id="360" name="Google Shape;360;g26103cacf8d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61" name="Google Shape;361;g26103cacf8d_0_0"/>
          <p:cNvPicPr preferRelativeResize="0"/>
          <p:nvPr/>
        </p:nvPicPr>
        <p:blipFill rotWithShape="1">
          <a:blip r:embed="rId3">
            <a:alphaModFix/>
          </a:blip>
          <a:srcRect b="0" l="0" r="0" t="0"/>
          <a:stretch/>
        </p:blipFill>
        <p:spPr>
          <a:xfrm>
            <a:off x="2842700" y="2327450"/>
            <a:ext cx="6644800" cy="3659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5f8c167e12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4000"/>
              <a:t>Fuzzy Logic </a:t>
            </a:r>
            <a:endParaRPr/>
          </a:p>
        </p:txBody>
      </p:sp>
      <p:sp>
        <p:nvSpPr>
          <p:cNvPr id="367" name="Google Shape;367;g25f8c167e12_0_0"/>
          <p:cNvSpPr txBox="1"/>
          <p:nvPr>
            <p:ph idx="1" type="body"/>
          </p:nvPr>
        </p:nvSpPr>
        <p:spPr>
          <a:xfrm>
            <a:off x="977175" y="1612425"/>
            <a:ext cx="10515600" cy="4351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4000"/>
              <a:t> </a:t>
            </a:r>
            <a:endParaRPr/>
          </a:p>
        </p:txBody>
      </p:sp>
      <p:pic>
        <p:nvPicPr>
          <p:cNvPr id="368" name="Google Shape;368;g25f8c167e12_0_0"/>
          <p:cNvPicPr preferRelativeResize="0"/>
          <p:nvPr/>
        </p:nvPicPr>
        <p:blipFill rotWithShape="1">
          <a:blip r:embed="rId3">
            <a:alphaModFix/>
          </a:blip>
          <a:srcRect b="0" l="0" r="0" t="0"/>
          <a:stretch/>
        </p:blipFill>
        <p:spPr>
          <a:xfrm>
            <a:off x="438150" y="1463600"/>
            <a:ext cx="11054625" cy="4703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5f8c167e12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Clr>
                <a:schemeClr val="dk1"/>
              </a:buClr>
              <a:buSzPts val="1100"/>
              <a:buFont typeface="Arial"/>
              <a:buNone/>
            </a:pPr>
            <a:r>
              <a:rPr b="1" lang="en-US" sz="4000"/>
              <a:t>Fuzzy Logic </a:t>
            </a:r>
            <a:endParaRPr/>
          </a:p>
        </p:txBody>
      </p:sp>
      <p:sp>
        <p:nvSpPr>
          <p:cNvPr id="374" name="Google Shape;374;g25f8c167e12_0_5"/>
          <p:cNvSpPr txBox="1"/>
          <p:nvPr>
            <p:ph idx="1" type="body"/>
          </p:nvPr>
        </p:nvSpPr>
        <p:spPr>
          <a:xfrm>
            <a:off x="838200" y="1690825"/>
            <a:ext cx="10515600" cy="4485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1800">
                <a:highlight>
                  <a:srgbClr val="FFFFFF"/>
                </a:highlight>
                <a:latin typeface="Nunito"/>
                <a:ea typeface="Nunito"/>
                <a:cs typeface="Nunito"/>
                <a:sym typeface="Nunito"/>
              </a:rPr>
              <a:t>Fuzzy Logic Systems (FLS) produce acceptable but definite output in response to incomplete, ambiguous, distorted, or inaccurate (fuzzy) input</a:t>
            </a:r>
            <a:endParaRPr sz="1800">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t/>
            </a:r>
            <a:endParaRPr sz="1800">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rPr lang="en-US" sz="1800">
                <a:highlight>
                  <a:srgbClr val="FFFFFF"/>
                </a:highlight>
                <a:latin typeface="Nunito"/>
                <a:ea typeface="Nunito"/>
                <a:cs typeface="Nunito"/>
                <a:sym typeface="Nunito"/>
              </a:rPr>
              <a:t>Fuzzy Logic (FL) is a method of reasoning that resembles human reasoning. The approach of FL imitates the way of decision making in humans that involves all intermediate possibilities between digital values YES and NO.</a:t>
            </a:r>
            <a:endParaRPr sz="1800">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t/>
            </a:r>
            <a:endParaRPr sz="1800">
              <a:highlight>
                <a:srgbClr val="FFFFFF"/>
              </a:highlight>
              <a:latin typeface="Nunito"/>
              <a:ea typeface="Nunito"/>
              <a:cs typeface="Nunito"/>
              <a:sym typeface="Nunito"/>
            </a:endParaRPr>
          </a:p>
          <a:p>
            <a:pPr indent="0" lvl="0" marL="0" rtl="0" algn="ctr">
              <a:lnSpc>
                <a:spcPct val="115000"/>
              </a:lnSpc>
              <a:spcBef>
                <a:spcPts val="0"/>
              </a:spcBef>
              <a:spcAft>
                <a:spcPts val="0"/>
              </a:spcAft>
              <a:buSzPts val="1800"/>
              <a:buNone/>
            </a:pPr>
            <a:r>
              <a:rPr b="1" lang="en-US" sz="1800">
                <a:solidFill>
                  <a:srgbClr val="747579"/>
                </a:solidFill>
                <a:latin typeface="Nunito"/>
                <a:ea typeface="Nunito"/>
                <a:cs typeface="Nunito"/>
                <a:sym typeface="Nunito"/>
              </a:rPr>
              <a:t>CERTAINLY YES</a:t>
            </a:r>
            <a:endParaRPr b="1" sz="1800">
              <a:solidFill>
                <a:srgbClr val="747579"/>
              </a:solidFill>
              <a:latin typeface="Nunito"/>
              <a:ea typeface="Nunito"/>
              <a:cs typeface="Nunito"/>
              <a:sym typeface="Nunito"/>
            </a:endParaRPr>
          </a:p>
          <a:p>
            <a:pPr indent="0" lvl="0" marL="0" rtl="0" algn="ctr">
              <a:lnSpc>
                <a:spcPct val="115000"/>
              </a:lnSpc>
              <a:spcBef>
                <a:spcPts val="0"/>
              </a:spcBef>
              <a:spcAft>
                <a:spcPts val="0"/>
              </a:spcAft>
              <a:buSzPts val="1800"/>
              <a:buNone/>
            </a:pPr>
            <a:r>
              <a:rPr b="1" lang="en-US" sz="1800">
                <a:solidFill>
                  <a:srgbClr val="747579"/>
                </a:solidFill>
                <a:latin typeface="Nunito"/>
                <a:ea typeface="Nunito"/>
                <a:cs typeface="Nunito"/>
                <a:sym typeface="Nunito"/>
              </a:rPr>
              <a:t>POSSIBLY YES</a:t>
            </a:r>
            <a:endParaRPr b="1" sz="1800">
              <a:solidFill>
                <a:srgbClr val="747579"/>
              </a:solidFill>
              <a:latin typeface="Nunito"/>
              <a:ea typeface="Nunito"/>
              <a:cs typeface="Nunito"/>
              <a:sym typeface="Nunito"/>
            </a:endParaRPr>
          </a:p>
          <a:p>
            <a:pPr indent="0" lvl="0" marL="0" rtl="0" algn="ctr">
              <a:lnSpc>
                <a:spcPct val="115000"/>
              </a:lnSpc>
              <a:spcBef>
                <a:spcPts val="0"/>
              </a:spcBef>
              <a:spcAft>
                <a:spcPts val="0"/>
              </a:spcAft>
              <a:buSzPts val="1800"/>
              <a:buNone/>
            </a:pPr>
            <a:r>
              <a:rPr b="1" lang="en-US" sz="1800">
                <a:solidFill>
                  <a:srgbClr val="747579"/>
                </a:solidFill>
                <a:latin typeface="Nunito"/>
                <a:ea typeface="Nunito"/>
                <a:cs typeface="Nunito"/>
                <a:sym typeface="Nunito"/>
              </a:rPr>
              <a:t>CANNOT SAY</a:t>
            </a:r>
            <a:endParaRPr b="1" sz="1800">
              <a:solidFill>
                <a:srgbClr val="747579"/>
              </a:solidFill>
              <a:latin typeface="Nunito"/>
              <a:ea typeface="Nunito"/>
              <a:cs typeface="Nunito"/>
              <a:sym typeface="Nunito"/>
            </a:endParaRPr>
          </a:p>
          <a:p>
            <a:pPr indent="0" lvl="0" marL="0" rtl="0" algn="ctr">
              <a:lnSpc>
                <a:spcPct val="115000"/>
              </a:lnSpc>
              <a:spcBef>
                <a:spcPts val="0"/>
              </a:spcBef>
              <a:spcAft>
                <a:spcPts val="0"/>
              </a:spcAft>
              <a:buSzPts val="1800"/>
              <a:buNone/>
            </a:pPr>
            <a:r>
              <a:rPr b="1" lang="en-US" sz="1800">
                <a:solidFill>
                  <a:srgbClr val="747579"/>
                </a:solidFill>
                <a:latin typeface="Nunito"/>
                <a:ea typeface="Nunito"/>
                <a:cs typeface="Nunito"/>
                <a:sym typeface="Nunito"/>
              </a:rPr>
              <a:t>POSSIBLY NO</a:t>
            </a:r>
            <a:endParaRPr b="1" sz="1800">
              <a:solidFill>
                <a:srgbClr val="747579"/>
              </a:solidFill>
              <a:latin typeface="Nunito"/>
              <a:ea typeface="Nunito"/>
              <a:cs typeface="Nunito"/>
              <a:sym typeface="Nunito"/>
            </a:endParaRPr>
          </a:p>
          <a:p>
            <a:pPr indent="0" lvl="0" marL="0" rtl="0" algn="ctr">
              <a:lnSpc>
                <a:spcPct val="115000"/>
              </a:lnSpc>
              <a:spcBef>
                <a:spcPts val="0"/>
              </a:spcBef>
              <a:spcAft>
                <a:spcPts val="0"/>
              </a:spcAft>
              <a:buSzPts val="1800"/>
              <a:buNone/>
            </a:pPr>
            <a:r>
              <a:rPr b="1" lang="en-US" sz="1800">
                <a:solidFill>
                  <a:srgbClr val="747579"/>
                </a:solidFill>
                <a:latin typeface="Nunito"/>
                <a:ea typeface="Nunito"/>
                <a:cs typeface="Nunito"/>
                <a:sym typeface="Nunito"/>
              </a:rPr>
              <a:t>CERTAINLY NO</a:t>
            </a:r>
            <a:endParaRPr b="1" sz="1800">
              <a:solidFill>
                <a:srgbClr val="747579"/>
              </a:solidFill>
              <a:latin typeface="Nunito"/>
              <a:ea typeface="Nunito"/>
              <a:cs typeface="Nunito"/>
              <a:sym typeface="Nunito"/>
            </a:endParaRPr>
          </a:p>
          <a:p>
            <a:pPr indent="0" lvl="0" marL="0" rtl="0" algn="ctr">
              <a:lnSpc>
                <a:spcPct val="115000"/>
              </a:lnSpc>
              <a:spcBef>
                <a:spcPts val="0"/>
              </a:spcBef>
              <a:spcAft>
                <a:spcPts val="0"/>
              </a:spcAft>
              <a:buSzPts val="1800"/>
              <a:buNone/>
            </a:pPr>
            <a:r>
              <a:t/>
            </a:r>
            <a:endParaRPr sz="1150">
              <a:solidFill>
                <a:srgbClr val="747579"/>
              </a:solidFill>
              <a:latin typeface="Nunito"/>
              <a:ea typeface="Nunito"/>
              <a:cs typeface="Nunito"/>
              <a:sym typeface="Nunito"/>
            </a:endParaRPr>
          </a:p>
          <a:p>
            <a:pPr indent="0" lvl="0" marL="0" rtl="0" algn="l">
              <a:lnSpc>
                <a:spcPct val="90000"/>
              </a:lnSpc>
              <a:spcBef>
                <a:spcPts val="1000"/>
              </a:spcBef>
              <a:spcAft>
                <a:spcPts val="0"/>
              </a:spcAft>
              <a:buSzPts val="1800"/>
              <a:buNone/>
            </a:pPr>
            <a:r>
              <a:t/>
            </a:r>
            <a:endParaRPr sz="1200">
              <a:highlight>
                <a:srgbClr val="FFFFFF"/>
              </a:highlight>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5f8c167e12_0_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SzPts val="1800"/>
              <a:buNone/>
            </a:pPr>
            <a:r>
              <a:rPr b="1" lang="en-US" sz="2800">
                <a:latin typeface="Arial"/>
                <a:ea typeface="Arial"/>
                <a:cs typeface="Arial"/>
                <a:sym typeface="Arial"/>
              </a:rPr>
              <a:t>Fuzzy Logic Systems Architecture</a:t>
            </a:r>
            <a:endParaRPr b="1" sz="2800">
              <a:latin typeface="Arial"/>
              <a:ea typeface="Arial"/>
              <a:cs typeface="Arial"/>
              <a:sym typeface="Arial"/>
            </a:endParaRPr>
          </a:p>
          <a:p>
            <a:pPr indent="0" lvl="0" marL="0" rtl="0" algn="ctr">
              <a:lnSpc>
                <a:spcPct val="125000"/>
              </a:lnSpc>
              <a:spcBef>
                <a:spcPts val="0"/>
              </a:spcBef>
              <a:spcAft>
                <a:spcPts val="0"/>
              </a:spcAft>
              <a:buClr>
                <a:schemeClr val="dk1"/>
              </a:buClr>
              <a:buSzPts val="1100"/>
              <a:buFont typeface="Arial"/>
              <a:buNone/>
            </a:pPr>
            <a:r>
              <a:rPr lang="en-US" sz="2000">
                <a:highlight>
                  <a:srgbClr val="FFFFFF"/>
                </a:highlight>
                <a:latin typeface="Nunito"/>
                <a:ea typeface="Nunito"/>
                <a:cs typeface="Nunito"/>
                <a:sym typeface="Nunito"/>
              </a:rPr>
              <a:t>It has four main parts as shown −</a:t>
            </a:r>
            <a:endParaRPr sz="2000">
              <a:latin typeface="Arial"/>
              <a:ea typeface="Arial"/>
              <a:cs typeface="Arial"/>
              <a:sym typeface="Arial"/>
            </a:endParaRPr>
          </a:p>
        </p:txBody>
      </p:sp>
      <p:sp>
        <p:nvSpPr>
          <p:cNvPr id="380" name="Google Shape;380;g25f8c167e12_0_13"/>
          <p:cNvSpPr txBox="1"/>
          <p:nvPr>
            <p:ph idx="1" type="body"/>
          </p:nvPr>
        </p:nvSpPr>
        <p:spPr>
          <a:xfrm>
            <a:off x="1140225" y="147027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25000"/>
              </a:lnSpc>
              <a:spcBef>
                <a:spcPts val="0"/>
              </a:spcBef>
              <a:spcAft>
                <a:spcPts val="0"/>
              </a:spcAft>
              <a:buClr>
                <a:schemeClr val="dk1"/>
              </a:buClr>
              <a:buSzPts val="1100"/>
              <a:buFont typeface="Arial"/>
              <a:buNone/>
            </a:pPr>
            <a:r>
              <a:t/>
            </a:r>
            <a:endParaRPr sz="1950">
              <a:latin typeface="Arial"/>
              <a:ea typeface="Arial"/>
              <a:cs typeface="Arial"/>
              <a:sym typeface="Arial"/>
            </a:endParaRPr>
          </a:p>
          <a:p>
            <a:pPr indent="-228600" lvl="0" marL="889000" rtl="0" algn="l">
              <a:lnSpc>
                <a:spcPct val="150000"/>
              </a:lnSpc>
              <a:spcBef>
                <a:spcPts val="0"/>
              </a:spcBef>
              <a:spcAft>
                <a:spcPts val="0"/>
              </a:spcAft>
              <a:buClr>
                <a:schemeClr val="dk1"/>
              </a:buClr>
              <a:buSzPts val="2000"/>
              <a:buFont typeface="Nunito"/>
              <a:buNone/>
            </a:pPr>
            <a:r>
              <a:rPr lang="en-US" sz="2000">
                <a:latin typeface="Nunito"/>
                <a:ea typeface="Nunito"/>
                <a:cs typeface="Nunito"/>
                <a:sym typeface="Nunito"/>
              </a:rPr>
              <a:t>1&gt;</a:t>
            </a:r>
            <a:r>
              <a:rPr b="1" lang="en-US" sz="2000">
                <a:latin typeface="Nunito"/>
                <a:ea typeface="Nunito"/>
                <a:cs typeface="Nunito"/>
                <a:sym typeface="Nunito"/>
              </a:rPr>
              <a:t> Fuzzification Module</a:t>
            </a:r>
            <a:r>
              <a:rPr lang="en-US" sz="2000">
                <a:latin typeface="Nunito"/>
                <a:ea typeface="Nunito"/>
                <a:cs typeface="Nunito"/>
                <a:sym typeface="Nunito"/>
              </a:rPr>
              <a:t> − It transforms the system inputs, which are crisp numbers, into fuzzy sets. It splits the input signal into five steps such as −</a:t>
            </a:r>
            <a:endParaRPr sz="2000">
              <a:latin typeface="Nunito"/>
              <a:ea typeface="Nunito"/>
              <a:cs typeface="Nunito"/>
              <a:sym typeface="Nunito"/>
            </a:endParaRPr>
          </a:p>
          <a:p>
            <a:pPr indent="0" lvl="0" marL="0" rtl="0" algn="ctr">
              <a:lnSpc>
                <a:spcPct val="115000"/>
              </a:lnSpc>
              <a:spcBef>
                <a:spcPts val="1500"/>
              </a:spcBef>
              <a:spcAft>
                <a:spcPts val="0"/>
              </a:spcAft>
              <a:buSzPts val="1800"/>
              <a:buNone/>
            </a:pPr>
            <a:r>
              <a:rPr b="1" lang="en-US" sz="1800">
                <a:solidFill>
                  <a:srgbClr val="747579"/>
                </a:solidFill>
                <a:latin typeface="Nunito"/>
                <a:ea typeface="Nunito"/>
                <a:cs typeface="Nunito"/>
                <a:sym typeface="Nunito"/>
              </a:rPr>
              <a:t>CERTAINLY YES</a:t>
            </a:r>
            <a:endParaRPr b="1" sz="1800">
              <a:solidFill>
                <a:srgbClr val="747579"/>
              </a:solidFill>
              <a:latin typeface="Nunito"/>
              <a:ea typeface="Nunito"/>
              <a:cs typeface="Nunito"/>
              <a:sym typeface="Nunito"/>
            </a:endParaRPr>
          </a:p>
          <a:p>
            <a:pPr indent="0" lvl="0" marL="0" rtl="0" algn="ctr">
              <a:lnSpc>
                <a:spcPct val="115000"/>
              </a:lnSpc>
              <a:spcBef>
                <a:spcPts val="0"/>
              </a:spcBef>
              <a:spcAft>
                <a:spcPts val="0"/>
              </a:spcAft>
              <a:buSzPts val="1800"/>
              <a:buNone/>
            </a:pPr>
            <a:r>
              <a:rPr b="1" lang="en-US" sz="1800">
                <a:solidFill>
                  <a:srgbClr val="747579"/>
                </a:solidFill>
                <a:latin typeface="Nunito"/>
                <a:ea typeface="Nunito"/>
                <a:cs typeface="Nunito"/>
                <a:sym typeface="Nunito"/>
              </a:rPr>
              <a:t>POSSIBLY YES</a:t>
            </a:r>
            <a:endParaRPr b="1" sz="1800">
              <a:solidFill>
                <a:srgbClr val="747579"/>
              </a:solidFill>
              <a:latin typeface="Nunito"/>
              <a:ea typeface="Nunito"/>
              <a:cs typeface="Nunito"/>
              <a:sym typeface="Nunito"/>
            </a:endParaRPr>
          </a:p>
          <a:p>
            <a:pPr indent="0" lvl="0" marL="0" rtl="0" algn="ctr">
              <a:lnSpc>
                <a:spcPct val="115000"/>
              </a:lnSpc>
              <a:spcBef>
                <a:spcPts val="0"/>
              </a:spcBef>
              <a:spcAft>
                <a:spcPts val="0"/>
              </a:spcAft>
              <a:buSzPts val="1800"/>
              <a:buNone/>
            </a:pPr>
            <a:r>
              <a:rPr b="1" lang="en-US" sz="1800">
                <a:solidFill>
                  <a:srgbClr val="747579"/>
                </a:solidFill>
                <a:latin typeface="Nunito"/>
                <a:ea typeface="Nunito"/>
                <a:cs typeface="Nunito"/>
                <a:sym typeface="Nunito"/>
              </a:rPr>
              <a:t>CANNOT SAY</a:t>
            </a:r>
            <a:endParaRPr b="1" sz="1800">
              <a:solidFill>
                <a:srgbClr val="747579"/>
              </a:solidFill>
              <a:latin typeface="Nunito"/>
              <a:ea typeface="Nunito"/>
              <a:cs typeface="Nunito"/>
              <a:sym typeface="Nunito"/>
            </a:endParaRPr>
          </a:p>
          <a:p>
            <a:pPr indent="0" lvl="0" marL="0" rtl="0" algn="ctr">
              <a:lnSpc>
                <a:spcPct val="115000"/>
              </a:lnSpc>
              <a:spcBef>
                <a:spcPts val="0"/>
              </a:spcBef>
              <a:spcAft>
                <a:spcPts val="0"/>
              </a:spcAft>
              <a:buSzPts val="1800"/>
              <a:buNone/>
            </a:pPr>
            <a:r>
              <a:rPr b="1" lang="en-US" sz="1800">
                <a:solidFill>
                  <a:srgbClr val="747579"/>
                </a:solidFill>
                <a:latin typeface="Nunito"/>
                <a:ea typeface="Nunito"/>
                <a:cs typeface="Nunito"/>
                <a:sym typeface="Nunito"/>
              </a:rPr>
              <a:t>POSSIBLY NO</a:t>
            </a:r>
            <a:endParaRPr b="1" sz="1800">
              <a:solidFill>
                <a:srgbClr val="747579"/>
              </a:solidFill>
              <a:latin typeface="Nunito"/>
              <a:ea typeface="Nunito"/>
              <a:cs typeface="Nunito"/>
              <a:sym typeface="Nunito"/>
            </a:endParaRPr>
          </a:p>
          <a:p>
            <a:pPr indent="0" lvl="0" marL="0" rtl="0" algn="ctr">
              <a:lnSpc>
                <a:spcPct val="115000"/>
              </a:lnSpc>
              <a:spcBef>
                <a:spcPts val="0"/>
              </a:spcBef>
              <a:spcAft>
                <a:spcPts val="0"/>
              </a:spcAft>
              <a:buSzPts val="1800"/>
              <a:buNone/>
            </a:pPr>
            <a:r>
              <a:rPr b="1" lang="en-US" sz="1800">
                <a:solidFill>
                  <a:srgbClr val="747579"/>
                </a:solidFill>
                <a:latin typeface="Nunito"/>
                <a:ea typeface="Nunito"/>
                <a:cs typeface="Nunito"/>
                <a:sym typeface="Nunito"/>
              </a:rPr>
              <a:t>CERTAINLY NO</a:t>
            </a:r>
            <a:endParaRPr b="1" sz="1200">
              <a:latin typeface="Nunito"/>
              <a:ea typeface="Nunito"/>
              <a:cs typeface="Nunito"/>
              <a:sym typeface="Nunito"/>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50" name="Shape 150"/>
        <p:cNvGrpSpPr/>
        <p:nvPr/>
      </p:nvGrpSpPr>
      <p:grpSpPr>
        <a:xfrm>
          <a:off x="0" y="0"/>
          <a:ext cx="0" cy="0"/>
          <a:chOff x="0" y="0"/>
          <a:chExt cx="0" cy="0"/>
        </a:xfrm>
      </p:grpSpPr>
      <p:sp>
        <p:nvSpPr>
          <p:cNvPr id="151" name="Google Shape;151;g25866b32ff2_0_169"/>
          <p:cNvSpPr txBox="1"/>
          <p:nvPr>
            <p:ph type="title"/>
          </p:nvPr>
        </p:nvSpPr>
        <p:spPr>
          <a:xfrm>
            <a:off x="415600" y="167167"/>
            <a:ext cx="11360700" cy="6669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The Proposed revised syllabus at BE (SEM VII) </a:t>
            </a:r>
            <a:endParaRPr/>
          </a:p>
        </p:txBody>
      </p:sp>
      <p:sp>
        <p:nvSpPr>
          <p:cNvPr id="152" name="Google Shape;152;g25866b32ff2_0_169"/>
          <p:cNvSpPr/>
          <p:nvPr/>
        </p:nvSpPr>
        <p:spPr>
          <a:xfrm>
            <a:off x="11331367" y="43500"/>
            <a:ext cx="808024" cy="790458"/>
          </a:xfrm>
          <a:custGeom>
            <a:rect b="b" l="l" r="r" t="t"/>
            <a:pathLst>
              <a:path extrusionOk="0" h="1756574" w="1756574">
                <a:moveTo>
                  <a:pt x="0" y="0"/>
                </a:moveTo>
                <a:lnTo>
                  <a:pt x="1756574" y="0"/>
                </a:lnTo>
                <a:lnTo>
                  <a:pt x="1756574" y="1756574"/>
                </a:lnTo>
                <a:lnTo>
                  <a:pt x="0" y="1756574"/>
                </a:lnTo>
                <a:lnTo>
                  <a:pt x="0" y="0"/>
                </a:lnTo>
                <a:close/>
              </a:path>
            </a:pathLst>
          </a:custGeom>
          <a:blipFill rotWithShape="1">
            <a:blip r:embed="rId3">
              <a:alphaModFix/>
            </a:blip>
            <a:stretch>
              <a:fillRect b="0" l="0" r="0" t="0"/>
            </a:stretch>
          </a:blipFill>
          <a:ln>
            <a:noFill/>
          </a:ln>
        </p:spPr>
      </p:sp>
      <p:sp>
        <p:nvSpPr>
          <p:cNvPr id="153" name="Google Shape;153;g25866b32ff2_0_169"/>
          <p:cNvSpPr txBox="1"/>
          <p:nvPr/>
        </p:nvSpPr>
        <p:spPr>
          <a:xfrm>
            <a:off x="3991800" y="6460500"/>
            <a:ext cx="4208400" cy="384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Department of Information Technology, BOS meeting 03-07-2023</a:t>
            </a:r>
            <a:endParaRPr b="0" i="0" sz="900" u="none" cap="none" strike="noStrike">
              <a:solidFill>
                <a:srgbClr val="000000"/>
              </a:solidFill>
              <a:latin typeface="Arial"/>
              <a:ea typeface="Arial"/>
              <a:cs typeface="Arial"/>
              <a:sym typeface="Arial"/>
            </a:endParaRPr>
          </a:p>
        </p:txBody>
      </p:sp>
      <p:graphicFrame>
        <p:nvGraphicFramePr>
          <p:cNvPr id="154" name="Google Shape;154;g25866b32ff2_0_169"/>
          <p:cNvGraphicFramePr/>
          <p:nvPr/>
        </p:nvGraphicFramePr>
        <p:xfrm>
          <a:off x="962233" y="1414017"/>
          <a:ext cx="3000000" cy="3000000"/>
        </p:xfrm>
        <a:graphic>
          <a:graphicData uri="http://schemas.openxmlformats.org/drawingml/2006/table">
            <a:tbl>
              <a:tblPr>
                <a:noFill/>
                <a:tableStyleId>{5F08FFC6-FBF4-4EE9-8F5E-8EA787C1CF9A}</a:tableStyleId>
              </a:tblPr>
              <a:tblGrid>
                <a:gridCol w="1475575"/>
                <a:gridCol w="3503725"/>
                <a:gridCol w="2825725"/>
                <a:gridCol w="2601700"/>
              </a:tblGrid>
              <a:tr h="48762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Subject Code</a:t>
                      </a:r>
                      <a:endParaRPr b="1" sz="1600" u="none" cap="none" strike="noStrike">
                        <a:latin typeface="Times New Roman"/>
                        <a:ea typeface="Times New Roman"/>
                        <a:cs typeface="Times New Roman"/>
                        <a:sym typeface="Times New Roman"/>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Name of subject</a:t>
                      </a:r>
                      <a:endParaRPr b="1" sz="1600" u="none" cap="none" strike="noStrike">
                        <a:latin typeface="Times New Roman"/>
                        <a:ea typeface="Times New Roman"/>
                        <a:cs typeface="Times New Roman"/>
                        <a:sym typeface="Times New Roman"/>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Status</a:t>
                      </a:r>
                      <a:endParaRPr b="1" sz="1600" u="none" cap="none" strike="noStrike">
                        <a:latin typeface="Times New Roman"/>
                        <a:ea typeface="Times New Roman"/>
                        <a:cs typeface="Times New Roman"/>
                        <a:sym typeface="Times New Roman"/>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Times New Roman"/>
                          <a:ea typeface="Times New Roman"/>
                          <a:cs typeface="Times New Roman"/>
                          <a:sym typeface="Times New Roman"/>
                        </a:rPr>
                        <a:t>Link</a:t>
                      </a:r>
                      <a:endParaRPr b="1" sz="1600" u="none" cap="none" strike="noStrike">
                        <a:latin typeface="Times New Roman"/>
                        <a:ea typeface="Times New Roman"/>
                        <a:cs typeface="Times New Roman"/>
                        <a:sym typeface="Times New Roman"/>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9900">
                <a:tc>
                  <a:txBody>
                    <a:bodyPr/>
                    <a:lstStyle/>
                    <a:p>
                      <a:pPr indent="0" lvl="0" marL="88900" marR="76200" rtl="0" algn="ctr">
                        <a:lnSpc>
                          <a:spcPct val="100000"/>
                        </a:lnSpc>
                        <a:spcBef>
                          <a:spcPts val="0"/>
                        </a:spcBef>
                        <a:spcAft>
                          <a:spcPts val="0"/>
                        </a:spcAft>
                        <a:buClr>
                          <a:srgbClr val="000000"/>
                        </a:buClr>
                        <a:buSzPts val="1300"/>
                        <a:buFont typeface="Arial"/>
                        <a:buNone/>
                      </a:pPr>
                      <a:r>
                        <a:rPr lang="en-US" sz="1300" u="none" cap="none" strike="noStrike"/>
                        <a:t>ITC701</a:t>
                      </a:r>
                      <a:endParaRPr sz="1300" u="none" cap="none" strike="noStrike">
                        <a:solidFill>
                          <a:schemeClr val="dk1"/>
                        </a:solidFill>
                      </a:endParaRPr>
                    </a:p>
                  </a:txBody>
                  <a:tcPr marT="12700" marB="12700" marR="12700" marL="127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8900" marR="0" rtl="0" algn="l">
                        <a:lnSpc>
                          <a:spcPct val="100000"/>
                        </a:lnSpc>
                        <a:spcBef>
                          <a:spcPts val="0"/>
                        </a:spcBef>
                        <a:spcAft>
                          <a:spcPts val="0"/>
                        </a:spcAft>
                        <a:buClr>
                          <a:schemeClr val="dk1"/>
                        </a:buClr>
                        <a:buSzPts val="1500"/>
                        <a:buFont typeface="Arial"/>
                        <a:buNone/>
                      </a:pPr>
                      <a:r>
                        <a:rPr lang="en-US" sz="1300" u="none" cap="none" strike="noStrike">
                          <a:solidFill>
                            <a:schemeClr val="dk1"/>
                          </a:solidFill>
                        </a:rPr>
                        <a:t>AI and DS –II</a:t>
                      </a:r>
                      <a:endParaRPr sz="13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solidFill>
                            <a:schemeClr val="dk1"/>
                          </a:solidFill>
                        </a:rPr>
                        <a:t>Modified the contents by 10-15%</a:t>
                      </a:r>
                      <a:endParaRPr sz="1300" u="none" cap="none" strike="noStrike">
                        <a:solidFill>
                          <a:schemeClr val="dk1"/>
                        </a:solidFill>
                      </a:endParaRPr>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4"/>
                        </a:rPr>
                        <a:t>IT_BE SemVII_ AI &amp;DS- II</a:t>
                      </a:r>
                      <a:endParaRPr sz="11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1575">
                <a:tc>
                  <a:txBody>
                    <a:bodyPr/>
                    <a:lstStyle/>
                    <a:p>
                      <a:pPr indent="0" lvl="0" marL="88900" marR="76200" rtl="0" algn="ctr">
                        <a:lnSpc>
                          <a:spcPct val="100000"/>
                        </a:lnSpc>
                        <a:spcBef>
                          <a:spcPts val="0"/>
                        </a:spcBef>
                        <a:spcAft>
                          <a:spcPts val="0"/>
                        </a:spcAft>
                        <a:buClr>
                          <a:srgbClr val="000000"/>
                        </a:buClr>
                        <a:buSzPts val="1300"/>
                        <a:buFont typeface="Arial"/>
                        <a:buNone/>
                      </a:pPr>
                      <a:r>
                        <a:rPr lang="en-US" sz="1300" u="none" cap="none" strike="noStrike"/>
                        <a:t>ITC702</a:t>
                      </a:r>
                      <a:endParaRPr sz="1300" u="none" cap="none" strike="noStrike">
                        <a:solidFill>
                          <a:schemeClr val="dk1"/>
                        </a:solidFill>
                      </a:endParaRPr>
                    </a:p>
                  </a:txBody>
                  <a:tcPr marT="12700" marB="12700" marR="12700" marL="127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8900" marR="0" rtl="0" algn="l">
                        <a:lnSpc>
                          <a:spcPct val="100000"/>
                        </a:lnSpc>
                        <a:spcBef>
                          <a:spcPts val="0"/>
                        </a:spcBef>
                        <a:spcAft>
                          <a:spcPts val="0"/>
                        </a:spcAft>
                        <a:buClr>
                          <a:schemeClr val="dk1"/>
                        </a:buClr>
                        <a:buSzPts val="1500"/>
                        <a:buFont typeface="Arial"/>
                        <a:buNone/>
                      </a:pPr>
                      <a:r>
                        <a:rPr lang="en-US" sz="1300" u="none" cap="none" strike="noStrike">
                          <a:solidFill>
                            <a:schemeClr val="dk1"/>
                          </a:solidFill>
                        </a:rPr>
                        <a:t>Internet of Everything</a:t>
                      </a:r>
                      <a:endParaRPr sz="13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5"/>
                        </a:rPr>
                        <a:t>IT_BE_SemVII_IOE_Lab</a:t>
                      </a:r>
                      <a:endParaRPr sz="11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767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rPr>
                        <a:t>ITDO7011</a:t>
                      </a:r>
                      <a:endParaRPr sz="1300" u="none" cap="none" strike="noStrike">
                        <a:solidFill>
                          <a:schemeClr val="dk1"/>
                        </a:solidFill>
                      </a:endParaRPr>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8900" marR="0" rtl="0" algn="l">
                        <a:lnSpc>
                          <a:spcPct val="100000"/>
                        </a:lnSpc>
                        <a:spcBef>
                          <a:spcPts val="0"/>
                        </a:spcBef>
                        <a:spcAft>
                          <a:spcPts val="0"/>
                        </a:spcAft>
                        <a:buClr>
                          <a:schemeClr val="dk1"/>
                        </a:buClr>
                        <a:buSzPts val="1500"/>
                        <a:buFont typeface="Arial"/>
                        <a:buNone/>
                      </a:pPr>
                      <a:r>
                        <a:rPr lang="en-US" sz="1300" u="none" cap="none" strike="noStrike">
                          <a:solidFill>
                            <a:schemeClr val="dk1"/>
                          </a:solidFill>
                        </a:rPr>
                        <a:t>DLOC 3: Storage Area Network</a:t>
                      </a:r>
                      <a:endParaRPr sz="13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solidFill>
                            <a:schemeClr val="dk1"/>
                          </a:solidFill>
                        </a:rPr>
                        <a:t>Adopted the contents as it is from the syllabus of UoM</a:t>
                      </a:r>
                      <a:endParaRPr sz="13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6"/>
                        </a:rPr>
                        <a:t>IT_BE_SemVII_DLOC3_SAN</a:t>
                      </a:r>
                      <a:endParaRPr sz="11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075">
                <a:tc>
                  <a:txBody>
                    <a:bodyPr/>
                    <a:lstStyle/>
                    <a:p>
                      <a:pPr indent="0" lvl="0" marL="0" marR="0" rtl="0" algn="ctr">
                        <a:lnSpc>
                          <a:spcPct val="100000"/>
                        </a:lnSpc>
                        <a:spcBef>
                          <a:spcPts val="0"/>
                        </a:spcBef>
                        <a:spcAft>
                          <a:spcPts val="0"/>
                        </a:spcAft>
                        <a:buClr>
                          <a:schemeClr val="dk1"/>
                        </a:buClr>
                        <a:buSzPts val="1500"/>
                        <a:buFont typeface="Arial"/>
                        <a:buNone/>
                      </a:pPr>
                      <a:r>
                        <a:rPr lang="en-US" sz="1300" u="none" cap="none" strike="noStrike">
                          <a:solidFill>
                            <a:schemeClr val="dk1"/>
                          </a:solidFill>
                        </a:rPr>
                        <a:t>ITDO7012</a:t>
                      </a:r>
                      <a:endParaRPr sz="1300" u="none" cap="none" strike="noStrike">
                        <a:solidFill>
                          <a:schemeClr val="dk1"/>
                        </a:solidFill>
                      </a:endParaRPr>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8900" marR="0" rtl="0" algn="l">
                        <a:lnSpc>
                          <a:spcPct val="100000"/>
                        </a:lnSpc>
                        <a:spcBef>
                          <a:spcPts val="0"/>
                        </a:spcBef>
                        <a:spcAft>
                          <a:spcPts val="0"/>
                        </a:spcAft>
                        <a:buClr>
                          <a:schemeClr val="dk1"/>
                        </a:buClr>
                        <a:buSzPts val="1500"/>
                        <a:buFont typeface="Arial"/>
                        <a:buNone/>
                      </a:pPr>
                      <a:r>
                        <a:rPr lang="en-US" sz="1300" u="none" cap="none" strike="noStrike">
                          <a:solidFill>
                            <a:schemeClr val="dk1"/>
                          </a:solidFill>
                        </a:rPr>
                        <a:t>DLOC 3:High Performance computing</a:t>
                      </a:r>
                      <a:endParaRPr sz="13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7"/>
                        </a:rPr>
                        <a:t>IT_BE_SemVII_DLOC3_HPC</a:t>
                      </a:r>
                      <a:endParaRPr sz="11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075">
                <a:tc>
                  <a:txBody>
                    <a:bodyPr/>
                    <a:lstStyle/>
                    <a:p>
                      <a:pPr indent="0" lvl="0" marL="0" marR="0" rtl="0" algn="ctr">
                        <a:lnSpc>
                          <a:spcPct val="100000"/>
                        </a:lnSpc>
                        <a:spcBef>
                          <a:spcPts val="0"/>
                        </a:spcBef>
                        <a:spcAft>
                          <a:spcPts val="0"/>
                        </a:spcAft>
                        <a:buClr>
                          <a:schemeClr val="dk1"/>
                        </a:buClr>
                        <a:buSzPts val="1500"/>
                        <a:buFont typeface="Arial"/>
                        <a:buNone/>
                      </a:pPr>
                      <a:r>
                        <a:rPr lang="en-US" sz="1300" u="none" cap="none" strike="noStrike">
                          <a:solidFill>
                            <a:schemeClr val="dk1"/>
                          </a:solidFill>
                        </a:rPr>
                        <a:t>ITDO7013</a:t>
                      </a:r>
                      <a:endParaRPr sz="1300" u="none" cap="none" strike="noStrike">
                        <a:solidFill>
                          <a:schemeClr val="dk1"/>
                        </a:solidFill>
                      </a:endParaRPr>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8900" marR="0" rtl="0" algn="l">
                        <a:lnSpc>
                          <a:spcPct val="100000"/>
                        </a:lnSpc>
                        <a:spcBef>
                          <a:spcPts val="0"/>
                        </a:spcBef>
                        <a:spcAft>
                          <a:spcPts val="0"/>
                        </a:spcAft>
                        <a:buClr>
                          <a:schemeClr val="dk1"/>
                        </a:buClr>
                        <a:buSzPts val="1500"/>
                        <a:buFont typeface="Arial"/>
                        <a:buNone/>
                      </a:pPr>
                      <a:r>
                        <a:rPr lang="en-US" sz="1300" u="none" cap="none" strike="noStrike">
                          <a:solidFill>
                            <a:schemeClr val="dk1"/>
                          </a:solidFill>
                        </a:rPr>
                        <a:t>DLOC 3:Infrastructure Security</a:t>
                      </a:r>
                      <a:endParaRPr sz="13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solidFill>
                            <a:schemeClr val="dk1"/>
                          </a:solidFill>
                        </a:rPr>
                        <a:t>Modified the contents by 10-15%</a:t>
                      </a:r>
                      <a:endParaRPr sz="1300" u="none" cap="none" strike="noStrike">
                        <a:solidFill>
                          <a:schemeClr val="dk1"/>
                        </a:solidFill>
                      </a:endParaRPr>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8"/>
                        </a:rPr>
                        <a:t>IT_BE_SemVII_DLOC3_IS</a:t>
                      </a:r>
                      <a:endParaRPr sz="11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0875">
                <a:tc>
                  <a:txBody>
                    <a:bodyPr/>
                    <a:lstStyle/>
                    <a:p>
                      <a:pPr indent="0" lvl="0" marL="0" marR="0" rtl="0" algn="ctr">
                        <a:lnSpc>
                          <a:spcPct val="100000"/>
                        </a:lnSpc>
                        <a:spcBef>
                          <a:spcPts val="0"/>
                        </a:spcBef>
                        <a:spcAft>
                          <a:spcPts val="0"/>
                        </a:spcAft>
                        <a:buClr>
                          <a:schemeClr val="dk1"/>
                        </a:buClr>
                        <a:buSzPts val="1500"/>
                        <a:buFont typeface="Arial"/>
                        <a:buNone/>
                      </a:pPr>
                      <a:r>
                        <a:rPr lang="en-US" sz="1300" u="none" cap="none" strike="noStrike">
                          <a:solidFill>
                            <a:schemeClr val="dk1"/>
                          </a:solidFill>
                        </a:rPr>
                        <a:t>ITDO7014</a:t>
                      </a:r>
                      <a:endParaRPr sz="1300" u="none" cap="none" strike="noStrike">
                        <a:solidFill>
                          <a:schemeClr val="dk1"/>
                        </a:solidFill>
                      </a:endParaRPr>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8900" marR="0" rtl="0" algn="l">
                        <a:lnSpc>
                          <a:spcPct val="100000"/>
                        </a:lnSpc>
                        <a:spcBef>
                          <a:spcPts val="0"/>
                        </a:spcBef>
                        <a:spcAft>
                          <a:spcPts val="0"/>
                        </a:spcAft>
                        <a:buClr>
                          <a:schemeClr val="dk1"/>
                        </a:buClr>
                        <a:buSzPts val="1500"/>
                        <a:buFont typeface="Arial"/>
                        <a:buNone/>
                      </a:pPr>
                      <a:r>
                        <a:rPr lang="en-US" sz="1300" u="none" cap="none" strike="noStrike">
                          <a:solidFill>
                            <a:schemeClr val="dk1"/>
                          </a:solidFill>
                        </a:rPr>
                        <a:t>DLOC 3:Software Testing and QA</a:t>
                      </a:r>
                      <a:endParaRPr sz="13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9"/>
                        </a:rPr>
                        <a:t>IT_BE_SemVII_DLOC3_STQA</a:t>
                      </a:r>
                      <a:endParaRPr sz="11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3775">
                <a:tc>
                  <a:txBody>
                    <a:bodyPr/>
                    <a:lstStyle/>
                    <a:p>
                      <a:pPr indent="0" lvl="0" marL="0" marR="0" rtl="0" algn="ctr">
                        <a:lnSpc>
                          <a:spcPct val="106666"/>
                        </a:lnSpc>
                        <a:spcBef>
                          <a:spcPts val="0"/>
                        </a:spcBef>
                        <a:spcAft>
                          <a:spcPts val="0"/>
                        </a:spcAft>
                        <a:buClr>
                          <a:schemeClr val="dk1"/>
                        </a:buClr>
                        <a:buSzPts val="1500"/>
                        <a:buFont typeface="Arial"/>
                        <a:buNone/>
                      </a:pPr>
                      <a:r>
                        <a:rPr lang="en-US" sz="1300" u="none" cap="none" strike="noStrike">
                          <a:solidFill>
                            <a:schemeClr val="dk1"/>
                          </a:solidFill>
                        </a:rPr>
                        <a:t>ITDO7021</a:t>
                      </a:r>
                      <a:endParaRPr sz="1300" u="none" cap="none" strike="noStrike">
                        <a:solidFill>
                          <a:schemeClr val="dk1"/>
                        </a:solidFill>
                      </a:endParaRPr>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8900" marR="0" rtl="0" algn="l">
                        <a:lnSpc>
                          <a:spcPct val="106666"/>
                        </a:lnSpc>
                        <a:spcBef>
                          <a:spcPts val="0"/>
                        </a:spcBef>
                        <a:spcAft>
                          <a:spcPts val="0"/>
                        </a:spcAft>
                        <a:buClr>
                          <a:schemeClr val="dk1"/>
                        </a:buClr>
                        <a:buSzPts val="1500"/>
                        <a:buFont typeface="Arial"/>
                        <a:buNone/>
                      </a:pPr>
                      <a:r>
                        <a:rPr lang="en-US" sz="1300" u="none" cap="none" strike="noStrike">
                          <a:solidFill>
                            <a:schemeClr val="dk1"/>
                          </a:solidFill>
                        </a:rPr>
                        <a:t>DLOC 4:MANET</a:t>
                      </a:r>
                      <a:endParaRPr sz="13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500"/>
                        <a:buFont typeface="Arial"/>
                        <a:buNone/>
                      </a:pPr>
                      <a:r>
                        <a:rPr lang="en-US" sz="1300" u="none" cap="none" strike="noStrike">
                          <a:solidFill>
                            <a:schemeClr val="dk1"/>
                          </a:solidFill>
                        </a:rPr>
                        <a:t>Adopted the contents as it is from the syllabus of UoM</a:t>
                      </a:r>
                      <a:endParaRPr sz="13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sng" cap="none" strike="noStrike">
                          <a:solidFill>
                            <a:schemeClr val="hlink"/>
                          </a:solidFill>
                          <a:hlinkClick r:id="rId10"/>
                        </a:rPr>
                        <a:t>MANET_SYLLABUS</a:t>
                      </a:r>
                      <a:endParaRPr sz="1100" u="none" cap="none" strike="noStrike"/>
                    </a:p>
                  </a:txBody>
                  <a:tcPr marT="121900" marB="121900" marR="121900" marL="1219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5f8c167e12_0_26"/>
          <p:cNvSpPr txBox="1"/>
          <p:nvPr>
            <p:ph type="title"/>
          </p:nvPr>
        </p:nvSpPr>
        <p:spPr>
          <a:xfrm>
            <a:off x="838200" y="365125"/>
            <a:ext cx="10515600" cy="718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Structure of Fuzzy System</a:t>
            </a:r>
            <a:endParaRPr/>
          </a:p>
        </p:txBody>
      </p:sp>
      <p:sp>
        <p:nvSpPr>
          <p:cNvPr id="386" name="Google Shape;386;g25f8c167e12_0_26"/>
          <p:cNvSpPr txBox="1"/>
          <p:nvPr>
            <p:ph idx="1" type="body"/>
          </p:nvPr>
        </p:nvSpPr>
        <p:spPr>
          <a:xfrm>
            <a:off x="838200" y="1083925"/>
            <a:ext cx="10515600" cy="5092800"/>
          </a:xfrm>
          <a:prstGeom prst="rect">
            <a:avLst/>
          </a:prstGeom>
          <a:noFill/>
          <a:ln>
            <a:noFill/>
          </a:ln>
        </p:spPr>
        <p:txBody>
          <a:bodyPr anchorCtr="0" anchor="t" bIns="45700" lIns="91425" spcFirstLastPara="1" rIns="91425" wrap="square" tIns="45700">
            <a:normAutofit/>
          </a:bodyPr>
          <a:lstStyle/>
          <a:p>
            <a:pPr indent="-228600" lvl="0" marL="889000" rtl="0" algn="l">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2&gt; </a:t>
            </a:r>
            <a:r>
              <a:rPr b="1" lang="en-US" sz="1800">
                <a:latin typeface="Nunito"/>
                <a:ea typeface="Nunito"/>
                <a:cs typeface="Nunito"/>
                <a:sym typeface="Nunito"/>
              </a:rPr>
              <a:t>Knowledge Base</a:t>
            </a:r>
            <a:r>
              <a:rPr lang="en-US" sz="1800">
                <a:latin typeface="Nunito"/>
                <a:ea typeface="Nunito"/>
                <a:cs typeface="Nunito"/>
                <a:sym typeface="Nunito"/>
              </a:rPr>
              <a:t> − It stores IF-THEN rules provided by experts.</a:t>
            </a:r>
            <a:endParaRPr sz="1800">
              <a:latin typeface="Nunito"/>
              <a:ea typeface="Nunito"/>
              <a:cs typeface="Nunito"/>
              <a:sym typeface="Nunito"/>
            </a:endParaRPr>
          </a:p>
          <a:p>
            <a:pPr indent="-228600" lvl="0" marL="889000" rtl="0" algn="l">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3&gt;</a:t>
            </a:r>
            <a:r>
              <a:rPr b="1" lang="en-US" sz="1800">
                <a:latin typeface="Nunito"/>
                <a:ea typeface="Nunito"/>
                <a:cs typeface="Nunito"/>
                <a:sym typeface="Nunito"/>
              </a:rPr>
              <a:t> Inference Engine </a:t>
            </a:r>
            <a:r>
              <a:rPr lang="en-US" sz="1800">
                <a:latin typeface="Nunito"/>
                <a:ea typeface="Nunito"/>
                <a:cs typeface="Nunito"/>
                <a:sym typeface="Nunito"/>
              </a:rPr>
              <a:t>− It simulates the human reasoning process by making fuzzy inference on the inputs and IF-THEN rules.</a:t>
            </a:r>
            <a:endParaRPr sz="1800">
              <a:latin typeface="Nunito"/>
              <a:ea typeface="Nunito"/>
              <a:cs typeface="Nunito"/>
              <a:sym typeface="Nunito"/>
            </a:endParaRPr>
          </a:p>
          <a:p>
            <a:pPr indent="-228600" lvl="0" marL="889000" rtl="0" algn="l">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4</a:t>
            </a:r>
            <a:r>
              <a:rPr b="1" lang="en-US" sz="1800">
                <a:latin typeface="Nunito"/>
                <a:ea typeface="Nunito"/>
                <a:cs typeface="Nunito"/>
                <a:sym typeface="Nunito"/>
              </a:rPr>
              <a:t>&gt; Defuzzification Module</a:t>
            </a:r>
            <a:r>
              <a:rPr lang="en-US" sz="1800">
                <a:latin typeface="Nunito"/>
                <a:ea typeface="Nunito"/>
                <a:cs typeface="Nunito"/>
                <a:sym typeface="Nunito"/>
              </a:rPr>
              <a:t> − It transforms the fuzzy set obtained by the inference engine into a crisp value.</a:t>
            </a:r>
            <a:endParaRPr sz="1800">
              <a:latin typeface="Nunito"/>
              <a:ea typeface="Nunito"/>
              <a:cs typeface="Nunito"/>
              <a:sym typeface="Nunito"/>
            </a:endParaRPr>
          </a:p>
          <a:p>
            <a:pPr indent="0" lvl="0" marL="0" rtl="0" algn="l">
              <a:lnSpc>
                <a:spcPct val="150000"/>
              </a:lnSpc>
              <a:spcBef>
                <a:spcPts val="1500"/>
              </a:spcBef>
              <a:spcAft>
                <a:spcPts val="0"/>
              </a:spcAft>
              <a:buSzPts val="1800"/>
              <a:buNone/>
            </a:pPr>
            <a:r>
              <a:t/>
            </a:r>
            <a:endParaRPr sz="1200">
              <a:latin typeface="Nunito"/>
              <a:ea typeface="Nunito"/>
              <a:cs typeface="Nunito"/>
              <a:sym typeface="Nunito"/>
            </a:endParaRPr>
          </a:p>
          <a:p>
            <a:pPr indent="0" lvl="0" marL="0" rtl="0" algn="l">
              <a:lnSpc>
                <a:spcPct val="90000"/>
              </a:lnSpc>
              <a:spcBef>
                <a:spcPts val="1500"/>
              </a:spcBef>
              <a:spcAft>
                <a:spcPts val="0"/>
              </a:spcAft>
              <a:buSzPts val="1800"/>
              <a:buNone/>
            </a:pPr>
            <a:r>
              <a:t/>
            </a:r>
            <a:endParaRPr/>
          </a:p>
        </p:txBody>
      </p:sp>
      <p:pic>
        <p:nvPicPr>
          <p:cNvPr id="387" name="Google Shape;387;g25f8c167e12_0_26"/>
          <p:cNvPicPr preferRelativeResize="0"/>
          <p:nvPr/>
        </p:nvPicPr>
        <p:blipFill rotWithShape="1">
          <a:blip r:embed="rId3">
            <a:alphaModFix/>
          </a:blip>
          <a:srcRect b="0" l="0" r="0" t="0"/>
          <a:stretch/>
        </p:blipFill>
        <p:spPr>
          <a:xfrm>
            <a:off x="2505125" y="3020350"/>
            <a:ext cx="7017900" cy="2807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6103cacf8d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a:t>Structure of Mamdani Fuzzy control System</a:t>
            </a:r>
            <a:endParaRPr/>
          </a:p>
        </p:txBody>
      </p:sp>
      <p:sp>
        <p:nvSpPr>
          <p:cNvPr id="393" name="Google Shape;393;g26103cacf8d_0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94" name="Google Shape;394;g26103cacf8d_0_6"/>
          <p:cNvPicPr preferRelativeResize="0"/>
          <p:nvPr/>
        </p:nvPicPr>
        <p:blipFill rotWithShape="1">
          <a:blip r:embed="rId3">
            <a:alphaModFix/>
          </a:blip>
          <a:srcRect b="0" l="0" r="0" t="0"/>
          <a:stretch/>
        </p:blipFill>
        <p:spPr>
          <a:xfrm>
            <a:off x="1439125" y="2007650"/>
            <a:ext cx="9611851" cy="3997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5ff42621e8_0_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40000"/>
              </a:lnSpc>
              <a:spcBef>
                <a:spcPts val="0"/>
              </a:spcBef>
              <a:spcAft>
                <a:spcPts val="0"/>
              </a:spcAft>
              <a:buClr>
                <a:schemeClr val="dk1"/>
              </a:buClr>
              <a:buSzPts val="1100"/>
              <a:buFont typeface="Arial"/>
              <a:buNone/>
            </a:pPr>
            <a:r>
              <a:rPr b="1" lang="en-US" sz="2200">
                <a:solidFill>
                  <a:srgbClr val="323232"/>
                </a:solidFill>
                <a:highlight>
                  <a:srgbClr val="FFFFFF"/>
                </a:highlight>
                <a:latin typeface="Arial"/>
                <a:ea typeface="Arial"/>
                <a:cs typeface="Arial"/>
                <a:sym typeface="Arial"/>
              </a:rPr>
              <a:t>Fuzzy logic applications</a:t>
            </a:r>
            <a:endParaRPr b="1" sz="2200">
              <a:solidFill>
                <a:srgbClr val="323232"/>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800"/>
              <a:buNone/>
            </a:pPr>
            <a:r>
              <a:t/>
            </a:r>
            <a:endParaRPr/>
          </a:p>
        </p:txBody>
      </p:sp>
      <p:sp>
        <p:nvSpPr>
          <p:cNvPr id="400" name="Google Shape;400;g25ff42621e8_0_1"/>
          <p:cNvSpPr txBox="1"/>
          <p:nvPr>
            <p:ph idx="1" type="body"/>
          </p:nvPr>
        </p:nvSpPr>
        <p:spPr>
          <a:xfrm>
            <a:off x="838200" y="1172600"/>
            <a:ext cx="10515600" cy="5454300"/>
          </a:xfrm>
          <a:prstGeom prst="rect">
            <a:avLst/>
          </a:prstGeom>
          <a:noFill/>
          <a:ln>
            <a:noFill/>
          </a:ln>
        </p:spPr>
        <p:txBody>
          <a:bodyPr anchorCtr="0" anchor="t" bIns="45700" lIns="91425" spcFirstLastPara="1" rIns="91425" wrap="square" tIns="45700">
            <a:normAutofit fontScale="70000" lnSpcReduction="10000"/>
          </a:bodyPr>
          <a:lstStyle/>
          <a:p>
            <a:pPr indent="0" lvl="0" marL="0" rtl="0" algn="l">
              <a:lnSpc>
                <a:spcPct val="150000"/>
              </a:lnSpc>
              <a:spcBef>
                <a:spcPts val="800"/>
              </a:spcBef>
              <a:spcAft>
                <a:spcPts val="0"/>
              </a:spcAft>
              <a:buSzPct val="142857"/>
              <a:buNone/>
            </a:pPr>
            <a:r>
              <a:rPr b="1" lang="en-US" sz="1800">
                <a:solidFill>
                  <a:srgbClr val="666666"/>
                </a:solidFill>
                <a:highlight>
                  <a:srgbClr val="FFFFFF"/>
                </a:highlight>
                <a:latin typeface="Arial"/>
                <a:ea typeface="Arial"/>
                <a:cs typeface="Arial"/>
                <a:sym typeface="Arial"/>
              </a:rPr>
              <a:t>1</a:t>
            </a:r>
            <a:r>
              <a:rPr b="1" lang="en-US" sz="2550">
                <a:solidFill>
                  <a:srgbClr val="666666"/>
                </a:solidFill>
                <a:highlight>
                  <a:srgbClr val="FFFFFF"/>
                </a:highlight>
                <a:latin typeface="Arial"/>
                <a:ea typeface="Arial"/>
                <a:cs typeface="Arial"/>
                <a:sym typeface="Arial"/>
              </a:rPr>
              <a:t>&gt; In automobiles, fuzzy logic is used for gear selection and is based on factors such as engine load, road conditions and style of driving.</a:t>
            </a:r>
            <a:endParaRPr b="1" sz="2550">
              <a:solidFill>
                <a:srgbClr val="666666"/>
              </a:solidFill>
              <a:highlight>
                <a:srgbClr val="FFFFFF"/>
              </a:highlight>
              <a:latin typeface="Arial"/>
              <a:ea typeface="Arial"/>
              <a:cs typeface="Arial"/>
              <a:sym typeface="Arial"/>
            </a:endParaRPr>
          </a:p>
          <a:p>
            <a:pPr indent="0" lvl="0" marL="0" rtl="0" algn="l">
              <a:lnSpc>
                <a:spcPct val="150000"/>
              </a:lnSpc>
              <a:spcBef>
                <a:spcPts val="2300"/>
              </a:spcBef>
              <a:spcAft>
                <a:spcPts val="0"/>
              </a:spcAft>
              <a:buSzPct val="100840"/>
              <a:buNone/>
            </a:pPr>
            <a:r>
              <a:rPr b="1" lang="en-US" sz="2550">
                <a:solidFill>
                  <a:srgbClr val="666666"/>
                </a:solidFill>
                <a:highlight>
                  <a:srgbClr val="FFFFFF"/>
                </a:highlight>
                <a:latin typeface="Arial"/>
                <a:ea typeface="Arial"/>
                <a:cs typeface="Arial"/>
                <a:sym typeface="Arial"/>
              </a:rPr>
              <a:t>2&gt; In dishwashers, fuzzy logic is used to determine the washing strategy and power needed, which is based on factors such as the number of dishes and the level of food residue on the dishes.</a:t>
            </a:r>
            <a:endParaRPr b="1" sz="2550">
              <a:solidFill>
                <a:srgbClr val="666666"/>
              </a:solidFill>
              <a:highlight>
                <a:srgbClr val="FFFFFF"/>
              </a:highlight>
              <a:latin typeface="Arial"/>
              <a:ea typeface="Arial"/>
              <a:cs typeface="Arial"/>
              <a:sym typeface="Arial"/>
            </a:endParaRPr>
          </a:p>
          <a:p>
            <a:pPr indent="0" lvl="0" marL="0" rtl="0" algn="l">
              <a:lnSpc>
                <a:spcPct val="150000"/>
              </a:lnSpc>
              <a:spcBef>
                <a:spcPts val="2300"/>
              </a:spcBef>
              <a:spcAft>
                <a:spcPts val="0"/>
              </a:spcAft>
              <a:buSzPct val="100840"/>
              <a:buNone/>
            </a:pPr>
            <a:r>
              <a:rPr b="1" lang="en-US" sz="2550">
                <a:solidFill>
                  <a:srgbClr val="666666"/>
                </a:solidFill>
                <a:highlight>
                  <a:srgbClr val="FFFFFF"/>
                </a:highlight>
                <a:latin typeface="Arial"/>
                <a:ea typeface="Arial"/>
                <a:cs typeface="Arial"/>
                <a:sym typeface="Arial"/>
              </a:rPr>
              <a:t>3&gt; In copy machines, fuzzy logic is used to adjust drum voltage based on factors such as humidity, picture density and temperature.</a:t>
            </a:r>
            <a:endParaRPr b="1" sz="2550">
              <a:solidFill>
                <a:srgbClr val="666666"/>
              </a:solidFill>
              <a:highlight>
                <a:srgbClr val="FFFFFF"/>
              </a:highlight>
              <a:latin typeface="Arial"/>
              <a:ea typeface="Arial"/>
              <a:cs typeface="Arial"/>
              <a:sym typeface="Arial"/>
            </a:endParaRPr>
          </a:p>
          <a:p>
            <a:pPr indent="0" lvl="0" marL="0" rtl="0" algn="l">
              <a:lnSpc>
                <a:spcPct val="150000"/>
              </a:lnSpc>
              <a:spcBef>
                <a:spcPts val="2300"/>
              </a:spcBef>
              <a:spcAft>
                <a:spcPts val="0"/>
              </a:spcAft>
              <a:buSzPct val="100840"/>
              <a:buNone/>
            </a:pPr>
            <a:r>
              <a:rPr b="1" lang="en-US" sz="2550">
                <a:solidFill>
                  <a:srgbClr val="666666"/>
                </a:solidFill>
                <a:highlight>
                  <a:srgbClr val="FFFFFF"/>
                </a:highlight>
                <a:latin typeface="Arial"/>
                <a:ea typeface="Arial"/>
                <a:cs typeface="Arial"/>
                <a:sym typeface="Arial"/>
              </a:rPr>
              <a:t>4&gt; In aerospace, fuzzy logic is used to manage altitude control for satellites and spacecrafts based on environmental factors.</a:t>
            </a:r>
            <a:endParaRPr b="1" sz="2550">
              <a:solidFill>
                <a:srgbClr val="666666"/>
              </a:solidFill>
              <a:highlight>
                <a:srgbClr val="FFFFFF"/>
              </a:highlight>
              <a:latin typeface="Arial"/>
              <a:ea typeface="Arial"/>
              <a:cs typeface="Arial"/>
              <a:sym typeface="Arial"/>
            </a:endParaRPr>
          </a:p>
          <a:p>
            <a:pPr indent="0" lvl="0" marL="0" rtl="0" algn="l">
              <a:lnSpc>
                <a:spcPct val="150000"/>
              </a:lnSpc>
              <a:spcBef>
                <a:spcPts val="2300"/>
              </a:spcBef>
              <a:spcAft>
                <a:spcPts val="0"/>
              </a:spcAft>
              <a:buSzPct val="100840"/>
              <a:buNone/>
            </a:pPr>
            <a:r>
              <a:rPr b="1" lang="en-US" sz="2550">
                <a:solidFill>
                  <a:srgbClr val="666666"/>
                </a:solidFill>
                <a:highlight>
                  <a:srgbClr val="FFFFFF"/>
                </a:highlight>
                <a:latin typeface="Arial"/>
                <a:ea typeface="Arial"/>
                <a:cs typeface="Arial"/>
                <a:sym typeface="Arial"/>
              </a:rPr>
              <a:t>5&gt; In medicine, fuzzy logic is used for computer-aided diagnoses, based on factors such as symptoms and medical history.</a:t>
            </a:r>
            <a:endParaRPr b="1" sz="2550">
              <a:solidFill>
                <a:srgbClr val="666666"/>
              </a:solidFill>
              <a:highlight>
                <a:srgbClr val="FFFFFF"/>
              </a:highlight>
              <a:latin typeface="Arial"/>
              <a:ea typeface="Arial"/>
              <a:cs typeface="Arial"/>
              <a:sym typeface="Arial"/>
            </a:endParaRPr>
          </a:p>
          <a:p>
            <a:pPr indent="0" lvl="0" marL="0" rtl="0" algn="l">
              <a:lnSpc>
                <a:spcPct val="90000"/>
              </a:lnSpc>
              <a:spcBef>
                <a:spcPts val="2300"/>
              </a:spcBef>
              <a:spcAft>
                <a:spcPts val="0"/>
              </a:spcAft>
              <a:buSzPct val="91836"/>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3d641135ef_0_7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Architecture of Mamdani type Fuzzy Controller</a:t>
            </a:r>
            <a:endParaRPr/>
          </a:p>
        </p:txBody>
      </p:sp>
      <p:sp>
        <p:nvSpPr>
          <p:cNvPr id="406" name="Google Shape;406;g23d641135ef_0_7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1800"/>
              <a:buNone/>
            </a:pPr>
            <a:r>
              <a:t/>
            </a:r>
            <a:endParaRPr/>
          </a:p>
          <a:p>
            <a:pPr indent="0" lvl="0" marL="0" rtl="0" algn="ctr">
              <a:lnSpc>
                <a:spcPct val="90000"/>
              </a:lnSpc>
              <a:spcBef>
                <a:spcPts val="1000"/>
              </a:spcBef>
              <a:spcAft>
                <a:spcPts val="0"/>
              </a:spcAft>
              <a:buSzPts val="1800"/>
              <a:buNone/>
            </a:pPr>
            <a:r>
              <a:rPr lang="en-US"/>
              <a:t>Example1 </a:t>
            </a:r>
            <a:endParaRPr/>
          </a:p>
          <a:p>
            <a:pPr indent="0" lvl="0" marL="0" rtl="0" algn="ctr">
              <a:lnSpc>
                <a:spcPct val="90000"/>
              </a:lnSpc>
              <a:spcBef>
                <a:spcPts val="1000"/>
              </a:spcBef>
              <a:spcAft>
                <a:spcPts val="0"/>
              </a:spcAft>
              <a:buSzPts val="1800"/>
              <a:buNone/>
            </a:pPr>
            <a:r>
              <a:t/>
            </a:r>
            <a:endParaRPr/>
          </a:p>
          <a:p>
            <a:pPr indent="0" lvl="0" marL="0" rtl="0" algn="ctr">
              <a:lnSpc>
                <a:spcPct val="90000"/>
              </a:lnSpc>
              <a:spcBef>
                <a:spcPts val="1000"/>
              </a:spcBef>
              <a:spcAft>
                <a:spcPts val="0"/>
              </a:spcAft>
              <a:buSzPts val="1800"/>
              <a:buNone/>
            </a:pPr>
            <a:r>
              <a:rPr b="1" lang="en-US" sz="4000"/>
              <a:t>Fuzzy Controller for Washing Machine </a:t>
            </a:r>
            <a:endParaRPr b="1" sz="4000"/>
          </a:p>
          <a:p>
            <a:pPr indent="0" lvl="0" marL="0" rtl="0" algn="ctr">
              <a:lnSpc>
                <a:spcPct val="90000"/>
              </a:lnSpc>
              <a:spcBef>
                <a:spcPts val="1000"/>
              </a:spcBef>
              <a:spcAft>
                <a:spcPts val="0"/>
              </a:spcAft>
              <a:buSzPts val="1800"/>
              <a:buNone/>
            </a:pPr>
            <a:r>
              <a:t/>
            </a:r>
            <a:endParaRPr/>
          </a:p>
          <a:p>
            <a:pPr indent="0" lvl="0" marL="0" rtl="0" algn="ctr">
              <a:lnSpc>
                <a:spcPct val="90000"/>
              </a:lnSpc>
              <a:spcBef>
                <a:spcPts val="1000"/>
              </a:spcBef>
              <a:spcAft>
                <a:spcPts val="0"/>
              </a:spcAft>
              <a:buSzPts val="1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5f8c167e12_0_3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Clr>
                <a:schemeClr val="dk1"/>
              </a:buClr>
              <a:buSzPts val="1100"/>
              <a:buFont typeface="Arial"/>
              <a:buNone/>
            </a:pPr>
            <a:r>
              <a:rPr lang="en-US" sz="2200">
                <a:latin typeface="Arial"/>
                <a:ea typeface="Arial"/>
                <a:cs typeface="Arial"/>
                <a:sym typeface="Arial"/>
              </a:rPr>
              <a:t>Membership Function</a:t>
            </a:r>
            <a:endParaRPr sz="2200">
              <a:latin typeface="Arial"/>
              <a:ea typeface="Arial"/>
              <a:cs typeface="Arial"/>
              <a:sym typeface="Arial"/>
            </a:endParaRPr>
          </a:p>
          <a:p>
            <a:pPr indent="0" lvl="0" marL="0" rtl="0" algn="l">
              <a:lnSpc>
                <a:spcPct val="90000"/>
              </a:lnSpc>
              <a:spcBef>
                <a:spcPts val="0"/>
              </a:spcBef>
              <a:spcAft>
                <a:spcPts val="0"/>
              </a:spcAft>
              <a:buSzPts val="1800"/>
              <a:buNone/>
            </a:pPr>
            <a:r>
              <a:t/>
            </a:r>
            <a:endParaRPr sz="1200">
              <a:highlight>
                <a:srgbClr val="FFFFFF"/>
              </a:highlight>
              <a:latin typeface="Nunito"/>
              <a:ea typeface="Nunito"/>
              <a:cs typeface="Nunito"/>
              <a:sym typeface="Nunito"/>
            </a:endParaRPr>
          </a:p>
          <a:p>
            <a:pPr indent="0" lvl="0" marL="0" rtl="0" algn="l">
              <a:lnSpc>
                <a:spcPct val="90000"/>
              </a:lnSpc>
              <a:spcBef>
                <a:spcPts val="0"/>
              </a:spcBef>
              <a:spcAft>
                <a:spcPts val="0"/>
              </a:spcAft>
              <a:buSzPts val="1800"/>
              <a:buNone/>
            </a:pPr>
            <a:r>
              <a:rPr lang="en-US" sz="1800">
                <a:highlight>
                  <a:srgbClr val="FFFFFF"/>
                </a:highlight>
                <a:latin typeface="Nunito"/>
                <a:ea typeface="Nunito"/>
                <a:cs typeface="Nunito"/>
                <a:sym typeface="Nunito"/>
              </a:rPr>
              <a:t>A membership function for a fuzzy </a:t>
            </a:r>
            <a:r>
              <a:rPr i="1" lang="en-US" sz="1800">
                <a:highlight>
                  <a:srgbClr val="FFFFFF"/>
                </a:highlight>
                <a:latin typeface="Nunito"/>
                <a:ea typeface="Nunito"/>
                <a:cs typeface="Nunito"/>
                <a:sym typeface="Nunito"/>
              </a:rPr>
              <a:t>set A</a:t>
            </a:r>
            <a:r>
              <a:rPr lang="en-US" sz="1800">
                <a:highlight>
                  <a:srgbClr val="FFFFFF"/>
                </a:highlight>
                <a:latin typeface="Nunito"/>
                <a:ea typeface="Nunito"/>
                <a:cs typeface="Nunito"/>
                <a:sym typeface="Nunito"/>
              </a:rPr>
              <a:t> on the universe of discourse X is defined as μA:X → [0,1].</a:t>
            </a:r>
            <a:endParaRPr sz="1800"/>
          </a:p>
        </p:txBody>
      </p:sp>
      <p:sp>
        <p:nvSpPr>
          <p:cNvPr id="412" name="Google Shape;412;g25f8c167e12_0_33"/>
          <p:cNvSpPr txBox="1"/>
          <p:nvPr>
            <p:ph idx="1" type="body"/>
          </p:nvPr>
        </p:nvSpPr>
        <p:spPr>
          <a:xfrm>
            <a:off x="838200" y="1474650"/>
            <a:ext cx="10515600" cy="4702200"/>
          </a:xfrm>
          <a:prstGeom prst="rect">
            <a:avLst/>
          </a:prstGeom>
          <a:noFill/>
          <a:ln>
            <a:noFill/>
          </a:ln>
        </p:spPr>
        <p:txBody>
          <a:bodyPr anchorCtr="0" anchor="t" bIns="45700" lIns="91425" spcFirstLastPara="1" rIns="91425" wrap="square" tIns="45700">
            <a:normAutofit/>
          </a:bodyPr>
          <a:lstStyle/>
          <a:p>
            <a:pPr indent="-228600" lvl="0" marL="889000" rtl="0" algn="l">
              <a:lnSpc>
                <a:spcPct val="150000"/>
              </a:lnSpc>
              <a:spcBef>
                <a:spcPts val="0"/>
              </a:spcBef>
              <a:spcAft>
                <a:spcPts val="0"/>
              </a:spcAft>
              <a:buClr>
                <a:schemeClr val="dk1"/>
              </a:buClr>
              <a:buSzPts val="1200"/>
              <a:buFont typeface="Nunito"/>
              <a:buNone/>
            </a:pPr>
            <a:r>
              <a:t/>
            </a:r>
            <a:endParaRPr sz="1800">
              <a:latin typeface="Nunito"/>
              <a:ea typeface="Nunito"/>
              <a:cs typeface="Nunito"/>
              <a:sym typeface="Nunito"/>
            </a:endParaRPr>
          </a:p>
          <a:p>
            <a:pPr indent="-228600" lvl="0" marL="889000" rtl="0" algn="l">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x axis represents the universe of discourse.</a:t>
            </a:r>
            <a:endParaRPr sz="1800">
              <a:latin typeface="Nunito"/>
              <a:ea typeface="Nunito"/>
              <a:cs typeface="Nunito"/>
              <a:sym typeface="Nunito"/>
            </a:endParaRPr>
          </a:p>
          <a:p>
            <a:pPr indent="-228600" lvl="0" marL="889000" rtl="0" algn="l">
              <a:lnSpc>
                <a:spcPct val="150000"/>
              </a:lnSpc>
              <a:spcBef>
                <a:spcPts val="0"/>
              </a:spcBef>
              <a:spcAft>
                <a:spcPts val="0"/>
              </a:spcAft>
              <a:buClr>
                <a:schemeClr val="dk1"/>
              </a:buClr>
              <a:buSzPts val="1800"/>
              <a:buFont typeface="Nunito"/>
              <a:buNone/>
            </a:pPr>
            <a:r>
              <a:rPr lang="en-US" sz="1800">
                <a:latin typeface="Nunito"/>
                <a:ea typeface="Nunito"/>
                <a:cs typeface="Nunito"/>
                <a:sym typeface="Nunito"/>
              </a:rPr>
              <a:t>y axis represents the degrees of membership in the [0, 1] interval.</a:t>
            </a:r>
            <a:endParaRPr sz="1800">
              <a:latin typeface="Nunito"/>
              <a:ea typeface="Nunito"/>
              <a:cs typeface="Nunito"/>
              <a:sym typeface="Nunito"/>
            </a:endParaRPr>
          </a:p>
          <a:p>
            <a:pPr indent="0" lvl="0" marL="0" rtl="0" algn="l">
              <a:lnSpc>
                <a:spcPct val="90000"/>
              </a:lnSpc>
              <a:spcBef>
                <a:spcPts val="1500"/>
              </a:spcBef>
              <a:spcAft>
                <a:spcPts val="0"/>
              </a:spcAft>
              <a:buSzPts val="1800"/>
              <a:buNone/>
            </a:pPr>
            <a:r>
              <a:t/>
            </a:r>
            <a:endParaRPr/>
          </a:p>
        </p:txBody>
      </p:sp>
      <p:pic>
        <p:nvPicPr>
          <p:cNvPr id="413" name="Google Shape;413;g25f8c167e12_0_33"/>
          <p:cNvPicPr preferRelativeResize="0"/>
          <p:nvPr/>
        </p:nvPicPr>
        <p:blipFill rotWithShape="1">
          <a:blip r:embed="rId3">
            <a:alphaModFix/>
          </a:blip>
          <a:srcRect b="0" l="0" r="0" t="0"/>
          <a:stretch/>
        </p:blipFill>
        <p:spPr>
          <a:xfrm>
            <a:off x="1794450" y="3055900"/>
            <a:ext cx="7870700" cy="2629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3d641135ef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19" name="Google Shape;419;g23d641135ef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20" name="Google Shape;420;g23d641135ef_0_0"/>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3d641135ef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26" name="Google Shape;426;g23d641135ef_0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27" name="Google Shape;427;g23d641135ef_0_6"/>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3d641135ef_0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33" name="Google Shape;433;g23d641135ef_0_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34" name="Google Shape;434;g23d641135ef_0_12"/>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3d641135ef_0_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40" name="Google Shape;440;g23d641135ef_0_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41" name="Google Shape;441;g23d641135ef_0_18"/>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3d641135ef_0_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47" name="Google Shape;447;g23d641135ef_0_3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48" name="Google Shape;448;g23d641135ef_0_30"/>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ec22f1fbf1_1_0"/>
          <p:cNvSpPr txBox="1"/>
          <p:nvPr>
            <p:ph type="title"/>
          </p:nvPr>
        </p:nvSpPr>
        <p:spPr>
          <a:xfrm>
            <a:off x="415600" y="593373"/>
            <a:ext cx="11360700" cy="20202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Artificial Intelligence and Data Science - II</a:t>
            </a:r>
            <a:endParaRPr/>
          </a:p>
          <a:p>
            <a:pPr indent="0" lvl="0" marL="0" rtl="0" algn="l">
              <a:lnSpc>
                <a:spcPct val="100000"/>
              </a:lnSpc>
              <a:spcBef>
                <a:spcPts val="0"/>
              </a:spcBef>
              <a:spcAft>
                <a:spcPts val="0"/>
              </a:spcAft>
              <a:buSzPts val="3700"/>
              <a:buNone/>
            </a:pPr>
            <a:r>
              <a:rPr lang="en-US"/>
              <a:t>Sub Code : ITC 701</a:t>
            </a:r>
            <a:endParaRPr/>
          </a:p>
          <a:p>
            <a:pPr indent="0" lvl="0" marL="0" rtl="0" algn="l">
              <a:lnSpc>
                <a:spcPct val="100000"/>
              </a:lnSpc>
              <a:spcBef>
                <a:spcPts val="0"/>
              </a:spcBef>
              <a:spcAft>
                <a:spcPts val="0"/>
              </a:spcAft>
              <a:buSzPts val="3700"/>
              <a:buNone/>
            </a:pPr>
            <a:r>
              <a:rPr lang="en-US"/>
              <a:t>Sem - VII</a:t>
            </a:r>
            <a:endParaRPr/>
          </a:p>
        </p:txBody>
      </p:sp>
      <p:sp>
        <p:nvSpPr>
          <p:cNvPr id="160" name="Google Shape;160;g2ec22f1fbf1_1_0"/>
          <p:cNvSpPr txBox="1"/>
          <p:nvPr>
            <p:ph idx="1" type="body"/>
          </p:nvPr>
        </p:nvSpPr>
        <p:spPr>
          <a:xfrm>
            <a:off x="415600" y="2969003"/>
            <a:ext cx="11360700" cy="31227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2400"/>
              <a:buNone/>
            </a:pPr>
            <a:r>
              <a:rPr lang="en-US" sz="3700">
                <a:solidFill>
                  <a:schemeClr val="dk1"/>
                </a:solidFill>
              </a:rPr>
              <a:t>                </a:t>
            </a:r>
            <a:endParaRPr sz="3700">
              <a:solidFill>
                <a:schemeClr val="dk1"/>
              </a:solidFill>
            </a:endParaRPr>
          </a:p>
          <a:p>
            <a:pPr indent="0" lvl="0" marL="0" rtl="0" algn="l">
              <a:lnSpc>
                <a:spcPct val="100000"/>
              </a:lnSpc>
              <a:spcBef>
                <a:spcPts val="0"/>
              </a:spcBef>
              <a:spcAft>
                <a:spcPts val="0"/>
              </a:spcAft>
              <a:buSzPts val="2400"/>
              <a:buNone/>
            </a:pPr>
            <a:r>
              <a:rPr lang="en-US" sz="3700">
                <a:solidFill>
                  <a:schemeClr val="dk1"/>
                </a:solidFill>
              </a:rPr>
              <a:t>            </a:t>
            </a:r>
            <a:r>
              <a:rPr b="1" lang="en-US" sz="4400">
                <a:solidFill>
                  <a:schemeClr val="dk1"/>
                </a:solidFill>
              </a:rPr>
              <a:t> Artificial Intelligence ???</a:t>
            </a:r>
            <a:endParaRPr b="1" sz="4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4400">
                <a:solidFill>
                  <a:schemeClr val="dk1"/>
                </a:solidFill>
              </a:rPr>
              <a:t>           Data Science ???</a:t>
            </a:r>
            <a:endParaRPr b="1" sz="44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3d641135ef_0_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54" name="Google Shape;454;g23d641135ef_0_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55" name="Google Shape;455;g23d641135ef_0_24"/>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3d641135ef_0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61" name="Google Shape;461;g23d641135ef_0_3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62" name="Google Shape;462;g23d641135ef_0_36"/>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3d641135ef_0_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68" name="Google Shape;468;g23d641135ef_0_4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69" name="Google Shape;469;g23d641135ef_0_48"/>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3d641135ef_0_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75" name="Google Shape;475;g23d641135ef_0_4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76" name="Google Shape;476;g23d641135ef_0_42"/>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3d641135ef_0_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82" name="Google Shape;482;g23d641135ef_0_6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83" name="Google Shape;483;g23d641135ef_0_60"/>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3d641135ef_0_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89" name="Google Shape;489;g23d641135ef_0_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90" name="Google Shape;490;g23d641135ef_0_54"/>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3d641135ef_0_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96" name="Google Shape;496;g23d641135ef_0_6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97" name="Google Shape;497;g23d641135ef_0_66"/>
          <p:cNvPicPr preferRelativeResize="0"/>
          <p:nvPr/>
        </p:nvPicPr>
        <p:blipFill rotWithShape="1">
          <a:blip r:embed="rId3">
            <a:alphaModFix/>
          </a:blip>
          <a:srcRect b="0" l="0" r="0" t="0"/>
          <a:stretch/>
        </p:blipFill>
        <p:spPr>
          <a:xfrm>
            <a:off x="0" y="541421"/>
            <a:ext cx="12192000" cy="577515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4adec5748a_0_0"/>
          <p:cNvSpPr txBox="1"/>
          <p:nvPr>
            <p:ph type="title"/>
          </p:nvPr>
        </p:nvSpPr>
        <p:spPr>
          <a:xfrm>
            <a:off x="838200" y="365125"/>
            <a:ext cx="10515600" cy="239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a:t>
            </a:r>
            <a:r>
              <a:rPr lang="en-US" sz="4833"/>
              <a:t>            Module 4</a:t>
            </a:r>
            <a:endParaRPr sz="4833"/>
          </a:p>
          <a:p>
            <a:pPr indent="0" lvl="0" marL="0" rtl="0" algn="l">
              <a:lnSpc>
                <a:spcPct val="90000"/>
              </a:lnSpc>
              <a:spcBef>
                <a:spcPts val="0"/>
              </a:spcBef>
              <a:spcAft>
                <a:spcPts val="0"/>
              </a:spcAft>
              <a:buSzPts val="1800"/>
              <a:buNone/>
            </a:pPr>
            <a:r>
              <a:rPr lang="en-US" sz="4833"/>
              <a:t> </a:t>
            </a:r>
            <a:r>
              <a:rPr lang="en-US" sz="3233"/>
              <a:t>             </a:t>
            </a:r>
            <a:r>
              <a:rPr lang="en-US" sz="4633"/>
              <a:t> Introduction to </a:t>
            </a:r>
            <a:r>
              <a:rPr lang="en-US" sz="3233"/>
              <a:t> </a:t>
            </a:r>
            <a:r>
              <a:rPr lang="en-US" sz="4633"/>
              <a:t>Deep Learning</a:t>
            </a:r>
            <a:endParaRPr sz="4833"/>
          </a:p>
        </p:txBody>
      </p:sp>
      <p:sp>
        <p:nvSpPr>
          <p:cNvPr id="503" name="Google Shape;503;g24adec5748a_0_0"/>
          <p:cNvSpPr txBox="1"/>
          <p:nvPr>
            <p:ph idx="1" type="body"/>
          </p:nvPr>
        </p:nvSpPr>
        <p:spPr>
          <a:xfrm>
            <a:off x="838200" y="2550850"/>
            <a:ext cx="10515600" cy="3626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lang="en-US"/>
              <a:t>   </a:t>
            </a:r>
            <a:endParaRPr/>
          </a:p>
          <a:p>
            <a:pPr indent="0" lvl="0" marL="0" rtl="0" algn="l">
              <a:lnSpc>
                <a:spcPct val="90000"/>
              </a:lnSpc>
              <a:spcBef>
                <a:spcPts val="1000"/>
              </a:spcBef>
              <a:spcAft>
                <a:spcPts val="0"/>
              </a:spcAft>
              <a:buSzPts val="1800"/>
              <a:buNone/>
            </a:pPr>
            <a:r>
              <a:rPr lang="en-US"/>
              <a:t>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                               </a:t>
            </a:r>
            <a:r>
              <a:rPr lang="en-US" sz="3700"/>
              <a:t>       </a:t>
            </a:r>
            <a:r>
              <a:rPr lang="en-US" sz="5100"/>
              <a:t>Deep Learning ???</a:t>
            </a:r>
            <a:endParaRPr sz="5100"/>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ec3aee3f4f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800"/>
              <a:buFont typeface="Arial"/>
              <a:buNone/>
            </a:pPr>
            <a:r>
              <a:rPr lang="en-US" sz="3700"/>
              <a:t>   </a:t>
            </a:r>
            <a:r>
              <a:rPr lang="en-US" sz="5100"/>
              <a:t>Deep Learning </a:t>
            </a:r>
            <a:endParaRPr/>
          </a:p>
        </p:txBody>
      </p:sp>
      <p:sp>
        <p:nvSpPr>
          <p:cNvPr id="509" name="Google Shape;509;g2ec3aee3f4f_0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lang="en-US" sz="4200"/>
              <a:t>Deep Learning : </a:t>
            </a:r>
            <a:r>
              <a:rPr lang="en-US" sz="3000">
                <a:solidFill>
                  <a:srgbClr val="273239"/>
                </a:solidFill>
                <a:highlight>
                  <a:srgbClr val="FFFFFF"/>
                </a:highlight>
                <a:latin typeface="Nunito"/>
                <a:ea typeface="Nunito"/>
                <a:cs typeface="Nunito"/>
                <a:sym typeface="Nunito"/>
              </a:rPr>
              <a:t> branch of </a:t>
            </a:r>
            <a:r>
              <a:rPr lang="en-US" sz="3000">
                <a:solidFill>
                  <a:schemeClr val="hlink"/>
                </a:solidFill>
                <a:highlight>
                  <a:srgbClr val="FFFFFF"/>
                </a:highlight>
                <a:uFill>
                  <a:noFill/>
                </a:uFill>
                <a:latin typeface="Nunito"/>
                <a:ea typeface="Nunito"/>
                <a:cs typeface="Nunito"/>
                <a:sym typeface="Nunito"/>
                <a:hlinkClick r:id="rId3"/>
              </a:rPr>
              <a:t>machine learning</a:t>
            </a:r>
            <a:r>
              <a:rPr lang="en-US" sz="3000">
                <a:highlight>
                  <a:srgbClr val="FFFFFF"/>
                </a:highlight>
                <a:latin typeface="Nunito"/>
                <a:ea typeface="Nunito"/>
                <a:cs typeface="Nunito"/>
                <a:sym typeface="Nunito"/>
              </a:rPr>
              <a:t> </a:t>
            </a:r>
            <a:r>
              <a:rPr lang="en-US" sz="3000">
                <a:solidFill>
                  <a:srgbClr val="273239"/>
                </a:solidFill>
                <a:highlight>
                  <a:srgbClr val="FFFFFF"/>
                </a:highlight>
                <a:latin typeface="Nunito"/>
                <a:ea typeface="Nunito"/>
                <a:cs typeface="Nunito"/>
                <a:sym typeface="Nunito"/>
              </a:rPr>
              <a:t>that is based on artificial neural network architecture. </a:t>
            </a:r>
            <a:endParaRPr sz="3000">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Clr>
                <a:schemeClr val="dk1"/>
              </a:buClr>
              <a:buSzPts val="1100"/>
              <a:buFont typeface="Arial"/>
              <a:buNone/>
            </a:pPr>
            <a:r>
              <a:t/>
            </a:r>
            <a:endParaRPr sz="3000">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Clr>
                <a:schemeClr val="dk1"/>
              </a:buClr>
              <a:buSzPts val="1100"/>
              <a:buFont typeface="Arial"/>
              <a:buNone/>
            </a:pPr>
            <a:r>
              <a:rPr lang="en-US" sz="3000">
                <a:solidFill>
                  <a:srgbClr val="273239"/>
                </a:solidFill>
                <a:highlight>
                  <a:srgbClr val="FFFFFF"/>
                </a:highlight>
                <a:latin typeface="Nunito"/>
                <a:ea typeface="Nunito"/>
                <a:cs typeface="Nunito"/>
                <a:sym typeface="Nunito"/>
              </a:rPr>
              <a:t>An artificial neural network or </a:t>
            </a:r>
            <a:r>
              <a:rPr lang="en-US" sz="3000">
                <a:solidFill>
                  <a:schemeClr val="hlink"/>
                </a:solidFill>
                <a:highlight>
                  <a:srgbClr val="FFFFFF"/>
                </a:highlight>
                <a:uFill>
                  <a:noFill/>
                </a:uFill>
                <a:latin typeface="Nunito"/>
                <a:ea typeface="Nunito"/>
                <a:cs typeface="Nunito"/>
                <a:sym typeface="Nunito"/>
                <a:hlinkClick r:id="rId4"/>
              </a:rPr>
              <a:t>ANN </a:t>
            </a:r>
            <a:r>
              <a:rPr lang="en-US" sz="3000">
                <a:solidFill>
                  <a:srgbClr val="273239"/>
                </a:solidFill>
                <a:highlight>
                  <a:srgbClr val="FFFFFF"/>
                </a:highlight>
                <a:latin typeface="Nunito"/>
                <a:ea typeface="Nunito"/>
                <a:cs typeface="Nunito"/>
                <a:sym typeface="Nunito"/>
              </a:rPr>
              <a:t>uses layers of interconnected nodes called neurons that work together to process and learn from the input data.</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Relation between AI, ML and DL</a:t>
            </a:r>
            <a:endParaRPr/>
          </a:p>
        </p:txBody>
      </p:sp>
      <p:pic>
        <p:nvPicPr>
          <p:cNvPr id="515" name="Google Shape;515;p22"/>
          <p:cNvPicPr preferRelativeResize="0"/>
          <p:nvPr/>
        </p:nvPicPr>
        <p:blipFill rotWithShape="1">
          <a:blip r:embed="rId3">
            <a:alphaModFix/>
          </a:blip>
          <a:srcRect b="0" l="0" r="0" t="0"/>
          <a:stretch/>
        </p:blipFill>
        <p:spPr>
          <a:xfrm>
            <a:off x="838200" y="1585655"/>
            <a:ext cx="9814560" cy="4591308"/>
          </a:xfrm>
          <a:prstGeom prst="rect">
            <a:avLst/>
          </a:prstGeom>
          <a:noFill/>
          <a:ln>
            <a:noFill/>
          </a:ln>
        </p:spPr>
      </p:pic>
      <p:sp>
        <p:nvSpPr>
          <p:cNvPr id="516" name="Google Shape;516;p22"/>
          <p:cNvSpPr txBox="1"/>
          <p:nvPr>
            <p:ph idx="1" type="body"/>
          </p:nvPr>
        </p:nvSpPr>
        <p:spPr>
          <a:xfrm>
            <a:off x="838200" y="1400875"/>
            <a:ext cx="10515600" cy="5289900"/>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ec22f1fbf1_1_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t/>
            </a:r>
            <a:endParaRPr/>
          </a:p>
        </p:txBody>
      </p:sp>
      <p:sp>
        <p:nvSpPr>
          <p:cNvPr id="166" name="Google Shape;166;g2ec22f1fbf1_1_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b="1" lang="en-US"/>
              <a:t>AI </a:t>
            </a:r>
            <a:r>
              <a:rPr lang="en-US"/>
              <a:t>: </a:t>
            </a:r>
            <a:r>
              <a:rPr b="1" lang="en-US" sz="2750">
                <a:solidFill>
                  <a:srgbClr val="5F6368"/>
                </a:solidFill>
                <a:highlight>
                  <a:srgbClr val="FFFFFF"/>
                </a:highlight>
              </a:rPr>
              <a:t>Artificial Intelligence</a:t>
            </a:r>
            <a:r>
              <a:rPr lang="en-US" sz="2750">
                <a:solidFill>
                  <a:srgbClr val="4D5156"/>
                </a:solidFill>
                <a:highlight>
                  <a:srgbClr val="FFFFFF"/>
                </a:highlight>
              </a:rPr>
              <a:t> (AI) works by simulating human intelligence through the use of algorithms, data, and computational power. </a:t>
            </a:r>
            <a:endParaRPr sz="4100"/>
          </a:p>
          <a:p>
            <a:pPr indent="0" lvl="0" marL="0" rtl="0" algn="l">
              <a:lnSpc>
                <a:spcPct val="115000"/>
              </a:lnSpc>
              <a:spcBef>
                <a:spcPts val="1600"/>
              </a:spcBef>
              <a:spcAft>
                <a:spcPts val="0"/>
              </a:spcAft>
              <a:buSzPts val="2400"/>
              <a:buNone/>
            </a:pPr>
            <a:r>
              <a:t/>
            </a:r>
            <a:endParaRPr/>
          </a:p>
          <a:p>
            <a:pPr indent="0" lvl="0" marL="0" rtl="0" algn="l">
              <a:lnSpc>
                <a:spcPct val="115000"/>
              </a:lnSpc>
              <a:spcBef>
                <a:spcPts val="1600"/>
              </a:spcBef>
              <a:spcAft>
                <a:spcPts val="1600"/>
              </a:spcAft>
              <a:buSzPts val="2400"/>
              <a:buNone/>
            </a:pPr>
            <a:r>
              <a:rPr b="1" lang="en-US"/>
              <a:t>DS </a:t>
            </a:r>
            <a:r>
              <a:rPr lang="en-US"/>
              <a:t>: </a:t>
            </a:r>
            <a:r>
              <a:rPr lang="en-US" sz="2700">
                <a:solidFill>
                  <a:srgbClr val="4D5156"/>
                </a:solidFill>
                <a:highlight>
                  <a:srgbClr val="FFFFFF"/>
                </a:highlight>
              </a:rPr>
              <a:t>Data science is </a:t>
            </a:r>
            <a:r>
              <a:rPr lang="en-US" sz="2700">
                <a:solidFill>
                  <a:srgbClr val="040C28"/>
                </a:solidFill>
                <a:highlight>
                  <a:srgbClr val="D3E3FD"/>
                </a:highlight>
              </a:rPr>
              <a:t>the study of data to extract meaningful insights for business</a:t>
            </a:r>
            <a:r>
              <a:rPr lang="en-US" sz="2700">
                <a:solidFill>
                  <a:srgbClr val="4D5156"/>
                </a:solidFill>
                <a:highlight>
                  <a:srgbClr val="FFFFFF"/>
                </a:highlight>
              </a:rPr>
              <a:t>. It is a multidisciplinary approach that combines principles and practices from the fields of mathematics, statistics, artificial intelligence, and computer engineering to analyze large amounts of data</a:t>
            </a:r>
            <a:endParaRPr sz="27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f3f5b20e75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800"/>
              <a:buFont typeface="Arial"/>
              <a:buNone/>
            </a:pPr>
            <a:r>
              <a:rPr lang="en-US" sz="3700"/>
              <a:t>   </a:t>
            </a:r>
            <a:r>
              <a:rPr lang="en-US" sz="5100"/>
              <a:t>Deep Learning </a:t>
            </a:r>
            <a:endParaRPr/>
          </a:p>
        </p:txBody>
      </p:sp>
      <p:sp>
        <p:nvSpPr>
          <p:cNvPr id="522" name="Google Shape;522;g2f3f5b20e75_0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130000"/>
              </a:lnSpc>
              <a:spcBef>
                <a:spcPts val="1800"/>
              </a:spcBef>
              <a:spcAft>
                <a:spcPts val="0"/>
              </a:spcAft>
              <a:buClr>
                <a:schemeClr val="dk1"/>
              </a:buClr>
              <a:buSzPct val="36666"/>
              <a:buFont typeface="Arial"/>
              <a:buNone/>
            </a:pPr>
            <a:r>
              <a:rPr lang="en-US" sz="3000">
                <a:highlight>
                  <a:srgbClr val="FFFFFF"/>
                </a:highlight>
                <a:latin typeface="Arial"/>
                <a:ea typeface="Arial"/>
                <a:cs typeface="Arial"/>
                <a:sym typeface="Arial"/>
              </a:rPr>
              <a:t>Limitations</a:t>
            </a:r>
            <a:endParaRPr sz="3000">
              <a:highlight>
                <a:srgbClr val="FFFFFF"/>
              </a:highlight>
              <a:latin typeface="Arial"/>
              <a:ea typeface="Arial"/>
              <a:cs typeface="Arial"/>
              <a:sym typeface="Arial"/>
            </a:endParaRPr>
          </a:p>
          <a:p>
            <a:pPr indent="-341788" lvl="0" marL="457200" marR="25400" rtl="0" algn="l">
              <a:lnSpc>
                <a:spcPct val="156250"/>
              </a:lnSpc>
              <a:spcBef>
                <a:spcPts val="1500"/>
              </a:spcBef>
              <a:spcAft>
                <a:spcPts val="0"/>
              </a:spcAft>
              <a:buClr>
                <a:schemeClr val="dk1"/>
              </a:buClr>
              <a:buSzPct val="100000"/>
              <a:buFont typeface="Roboto"/>
              <a:buChar char="○"/>
            </a:pPr>
            <a:r>
              <a:rPr lang="en-US" sz="2300">
                <a:highlight>
                  <a:srgbClr val="FFFFFF"/>
                </a:highlight>
                <a:latin typeface="Roboto"/>
                <a:ea typeface="Roboto"/>
                <a:cs typeface="Roboto"/>
                <a:sym typeface="Roboto"/>
              </a:rPr>
              <a:t>It only learns through the observations.</a:t>
            </a:r>
            <a:endParaRPr sz="2300">
              <a:highlight>
                <a:srgbClr val="FFFFFF"/>
              </a:highlight>
              <a:latin typeface="Roboto"/>
              <a:ea typeface="Roboto"/>
              <a:cs typeface="Roboto"/>
              <a:sym typeface="Roboto"/>
            </a:endParaRPr>
          </a:p>
          <a:p>
            <a:pPr indent="-341788" lvl="0" marL="457200" marR="25400" rtl="0" algn="l">
              <a:lnSpc>
                <a:spcPct val="156250"/>
              </a:lnSpc>
              <a:spcBef>
                <a:spcPts val="0"/>
              </a:spcBef>
              <a:spcAft>
                <a:spcPts val="0"/>
              </a:spcAft>
              <a:buClr>
                <a:schemeClr val="dk1"/>
              </a:buClr>
              <a:buSzPct val="100000"/>
              <a:buFont typeface="Roboto"/>
              <a:buChar char="○"/>
            </a:pPr>
            <a:r>
              <a:rPr lang="en-US" sz="2300">
                <a:highlight>
                  <a:srgbClr val="FFFFFF"/>
                </a:highlight>
                <a:latin typeface="Roboto"/>
                <a:ea typeface="Roboto"/>
                <a:cs typeface="Roboto"/>
                <a:sym typeface="Roboto"/>
              </a:rPr>
              <a:t>It comprises of biases issues.</a:t>
            </a:r>
            <a:endParaRPr sz="2300">
              <a:highlight>
                <a:srgbClr val="FFFFFF"/>
              </a:highlight>
              <a:latin typeface="Roboto"/>
              <a:ea typeface="Roboto"/>
              <a:cs typeface="Roboto"/>
              <a:sym typeface="Roboto"/>
            </a:endParaRPr>
          </a:p>
          <a:p>
            <a:pPr indent="0" lvl="0" marL="0" rtl="0" algn="just">
              <a:lnSpc>
                <a:spcPct val="130000"/>
              </a:lnSpc>
              <a:spcBef>
                <a:spcPts val="1800"/>
              </a:spcBef>
              <a:spcAft>
                <a:spcPts val="0"/>
              </a:spcAft>
              <a:buSzPct val="71325"/>
              <a:buNone/>
            </a:pPr>
            <a:r>
              <a:rPr lang="en-US" sz="2969">
                <a:highlight>
                  <a:srgbClr val="FFFFFF"/>
                </a:highlight>
                <a:latin typeface="Arial"/>
                <a:ea typeface="Arial"/>
                <a:cs typeface="Arial"/>
                <a:sym typeface="Arial"/>
              </a:rPr>
              <a:t>Advantages</a:t>
            </a:r>
            <a:endParaRPr sz="2969">
              <a:highlight>
                <a:srgbClr val="FFFFFF"/>
              </a:highlight>
              <a:latin typeface="Arial"/>
              <a:ea typeface="Arial"/>
              <a:cs typeface="Arial"/>
              <a:sym typeface="Arial"/>
            </a:endParaRPr>
          </a:p>
          <a:p>
            <a:pPr indent="-340353" lvl="0" marL="457200" marR="25400" rtl="0" algn="l">
              <a:lnSpc>
                <a:spcPct val="156250"/>
              </a:lnSpc>
              <a:spcBef>
                <a:spcPts val="1500"/>
              </a:spcBef>
              <a:spcAft>
                <a:spcPts val="0"/>
              </a:spcAft>
              <a:buClr>
                <a:schemeClr val="dk1"/>
              </a:buClr>
              <a:buSzPct val="100000"/>
              <a:buFont typeface="Roboto"/>
              <a:buChar char="○"/>
            </a:pPr>
            <a:r>
              <a:rPr lang="en-US" sz="2269">
                <a:highlight>
                  <a:srgbClr val="FFFFFF"/>
                </a:highlight>
                <a:latin typeface="Roboto"/>
                <a:ea typeface="Roboto"/>
                <a:cs typeface="Roboto"/>
                <a:sym typeface="Roboto"/>
              </a:rPr>
              <a:t>It lessens the need for feature engineering.</a:t>
            </a:r>
            <a:endParaRPr sz="2269">
              <a:highlight>
                <a:srgbClr val="FFFFFF"/>
              </a:highlight>
              <a:latin typeface="Roboto"/>
              <a:ea typeface="Roboto"/>
              <a:cs typeface="Roboto"/>
              <a:sym typeface="Roboto"/>
            </a:endParaRPr>
          </a:p>
          <a:p>
            <a:pPr indent="-340353" lvl="0" marL="457200" marR="25400" rtl="0" algn="l">
              <a:lnSpc>
                <a:spcPct val="156250"/>
              </a:lnSpc>
              <a:spcBef>
                <a:spcPts val="0"/>
              </a:spcBef>
              <a:spcAft>
                <a:spcPts val="0"/>
              </a:spcAft>
              <a:buClr>
                <a:schemeClr val="dk1"/>
              </a:buClr>
              <a:buSzPct val="100000"/>
              <a:buFont typeface="Roboto"/>
              <a:buChar char="○"/>
            </a:pPr>
            <a:r>
              <a:rPr lang="en-US" sz="2269">
                <a:highlight>
                  <a:srgbClr val="FFFFFF"/>
                </a:highlight>
                <a:latin typeface="Roboto"/>
                <a:ea typeface="Roboto"/>
                <a:cs typeface="Roboto"/>
                <a:sym typeface="Roboto"/>
              </a:rPr>
              <a:t>It eradicates all those costs that are needless.</a:t>
            </a:r>
            <a:endParaRPr sz="2269">
              <a:highlight>
                <a:srgbClr val="FFFFFF"/>
              </a:highlight>
              <a:latin typeface="Roboto"/>
              <a:ea typeface="Roboto"/>
              <a:cs typeface="Roboto"/>
              <a:sym typeface="Roboto"/>
            </a:endParaRPr>
          </a:p>
          <a:p>
            <a:pPr indent="-340353" lvl="0" marL="457200" marR="25400" rtl="0" algn="l">
              <a:lnSpc>
                <a:spcPct val="156250"/>
              </a:lnSpc>
              <a:spcBef>
                <a:spcPts val="0"/>
              </a:spcBef>
              <a:spcAft>
                <a:spcPts val="0"/>
              </a:spcAft>
              <a:buClr>
                <a:schemeClr val="dk1"/>
              </a:buClr>
              <a:buSzPct val="100000"/>
              <a:buFont typeface="Roboto"/>
              <a:buChar char="○"/>
            </a:pPr>
            <a:r>
              <a:rPr lang="en-US" sz="2269">
                <a:highlight>
                  <a:srgbClr val="FFFFFF"/>
                </a:highlight>
                <a:latin typeface="Roboto"/>
                <a:ea typeface="Roboto"/>
                <a:cs typeface="Roboto"/>
                <a:sym typeface="Roboto"/>
              </a:rPr>
              <a:t>It easily identifies difficult defects.</a:t>
            </a:r>
            <a:endParaRPr sz="2269">
              <a:highlight>
                <a:srgbClr val="FFFFFF"/>
              </a:highlight>
              <a:latin typeface="Roboto"/>
              <a:ea typeface="Roboto"/>
              <a:cs typeface="Roboto"/>
              <a:sym typeface="Roboto"/>
            </a:endParaRPr>
          </a:p>
          <a:p>
            <a:pPr indent="-340353" lvl="0" marL="457200" marR="25400" rtl="0" algn="l">
              <a:lnSpc>
                <a:spcPct val="156250"/>
              </a:lnSpc>
              <a:spcBef>
                <a:spcPts val="0"/>
              </a:spcBef>
              <a:spcAft>
                <a:spcPts val="0"/>
              </a:spcAft>
              <a:buClr>
                <a:schemeClr val="dk1"/>
              </a:buClr>
              <a:buSzPct val="100000"/>
              <a:buFont typeface="Roboto"/>
              <a:buChar char="○"/>
            </a:pPr>
            <a:r>
              <a:rPr lang="en-US" sz="2269">
                <a:highlight>
                  <a:srgbClr val="FFFFFF"/>
                </a:highlight>
                <a:latin typeface="Roboto"/>
                <a:ea typeface="Roboto"/>
                <a:cs typeface="Roboto"/>
                <a:sym typeface="Roboto"/>
              </a:rPr>
              <a:t>It results in the best-in-class performance on problems.</a:t>
            </a:r>
            <a:endParaRPr sz="2269">
              <a:highlight>
                <a:srgbClr val="FFFFFF"/>
              </a:highlight>
              <a:latin typeface="Roboto"/>
              <a:ea typeface="Roboto"/>
              <a:cs typeface="Roboto"/>
              <a:sym typeface="Roboto"/>
            </a:endParaRPr>
          </a:p>
          <a:p>
            <a:pPr indent="0" lvl="0" marL="0" rtl="0" algn="l">
              <a:lnSpc>
                <a:spcPct val="90000"/>
              </a:lnSpc>
              <a:spcBef>
                <a:spcPts val="1200"/>
              </a:spcBef>
              <a:spcAft>
                <a:spcPts val="0"/>
              </a:spcAft>
              <a:buSzPct val="7563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f3f5b20e75_0_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800"/>
              <a:buFont typeface="Arial"/>
              <a:buNone/>
            </a:pPr>
            <a:r>
              <a:rPr lang="en-US" sz="3700"/>
              <a:t>   </a:t>
            </a:r>
            <a:r>
              <a:rPr lang="en-US" sz="5100"/>
              <a:t>Deep Learning </a:t>
            </a:r>
            <a:endParaRPr/>
          </a:p>
        </p:txBody>
      </p:sp>
      <p:sp>
        <p:nvSpPr>
          <p:cNvPr id="528" name="Google Shape;528;g2f3f5b20e75_0_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130000"/>
              </a:lnSpc>
              <a:spcBef>
                <a:spcPts val="1800"/>
              </a:spcBef>
              <a:spcAft>
                <a:spcPts val="0"/>
              </a:spcAft>
              <a:buClr>
                <a:schemeClr val="dk1"/>
              </a:buClr>
              <a:buSzPts val="1100"/>
              <a:buFont typeface="Arial"/>
              <a:buNone/>
            </a:pPr>
            <a:r>
              <a:rPr lang="en-US" sz="3000">
                <a:solidFill>
                  <a:srgbClr val="610B38"/>
                </a:solidFill>
                <a:highlight>
                  <a:srgbClr val="FFFFFF"/>
                </a:highlight>
                <a:latin typeface="Arial"/>
                <a:ea typeface="Arial"/>
                <a:cs typeface="Arial"/>
                <a:sym typeface="Arial"/>
              </a:rPr>
              <a:t>Disadvantages</a:t>
            </a:r>
            <a:endParaRPr sz="3000">
              <a:solidFill>
                <a:srgbClr val="610B38"/>
              </a:solidFill>
              <a:highlight>
                <a:srgbClr val="FFFFFF"/>
              </a:highlight>
              <a:latin typeface="Arial"/>
              <a:ea typeface="Arial"/>
              <a:cs typeface="Arial"/>
              <a:sym typeface="Arial"/>
            </a:endParaRPr>
          </a:p>
          <a:p>
            <a:pPr indent="-374650" lvl="0" marL="457200" marR="25400" rtl="0" algn="l">
              <a:lnSpc>
                <a:spcPct val="156250"/>
              </a:lnSpc>
              <a:spcBef>
                <a:spcPts val="1500"/>
              </a:spcBef>
              <a:spcAft>
                <a:spcPts val="0"/>
              </a:spcAft>
              <a:buClr>
                <a:schemeClr val="dk1"/>
              </a:buClr>
              <a:buSzPts val="2300"/>
              <a:buFont typeface="Roboto"/>
              <a:buChar char="○"/>
            </a:pPr>
            <a:r>
              <a:rPr lang="en-US" sz="2300">
                <a:highlight>
                  <a:srgbClr val="FFFFFF"/>
                </a:highlight>
                <a:latin typeface="Roboto"/>
                <a:ea typeface="Roboto"/>
                <a:cs typeface="Roboto"/>
                <a:sym typeface="Roboto"/>
              </a:rPr>
              <a:t>It requires an ample amount of data.</a:t>
            </a:r>
            <a:endParaRPr sz="2300">
              <a:highlight>
                <a:srgbClr val="FFFFFF"/>
              </a:highlight>
              <a:latin typeface="Roboto"/>
              <a:ea typeface="Roboto"/>
              <a:cs typeface="Roboto"/>
              <a:sym typeface="Roboto"/>
            </a:endParaRPr>
          </a:p>
          <a:p>
            <a:pPr indent="-374650" lvl="0" marL="457200" marR="25400" rtl="0" algn="l">
              <a:lnSpc>
                <a:spcPct val="156250"/>
              </a:lnSpc>
              <a:spcBef>
                <a:spcPts val="0"/>
              </a:spcBef>
              <a:spcAft>
                <a:spcPts val="0"/>
              </a:spcAft>
              <a:buClr>
                <a:schemeClr val="dk1"/>
              </a:buClr>
              <a:buSzPts val="2300"/>
              <a:buFont typeface="Roboto"/>
              <a:buChar char="○"/>
            </a:pPr>
            <a:r>
              <a:rPr lang="en-US" sz="2300">
                <a:highlight>
                  <a:srgbClr val="FFFFFF"/>
                </a:highlight>
                <a:latin typeface="Roboto"/>
                <a:ea typeface="Roboto"/>
                <a:cs typeface="Roboto"/>
                <a:sym typeface="Roboto"/>
              </a:rPr>
              <a:t>It is quite expensive to train.</a:t>
            </a:r>
            <a:endParaRPr sz="2300">
              <a:highlight>
                <a:srgbClr val="FFFFFF"/>
              </a:highlight>
              <a:latin typeface="Roboto"/>
              <a:ea typeface="Roboto"/>
              <a:cs typeface="Roboto"/>
              <a:sym typeface="Roboto"/>
            </a:endParaRPr>
          </a:p>
          <a:p>
            <a:pPr indent="-374650" lvl="0" marL="457200" marR="25400" rtl="0" algn="l">
              <a:lnSpc>
                <a:spcPct val="156250"/>
              </a:lnSpc>
              <a:spcBef>
                <a:spcPts val="0"/>
              </a:spcBef>
              <a:spcAft>
                <a:spcPts val="0"/>
              </a:spcAft>
              <a:buClr>
                <a:schemeClr val="dk1"/>
              </a:buClr>
              <a:buSzPts val="2300"/>
              <a:buFont typeface="Roboto"/>
              <a:buChar char="○"/>
            </a:pPr>
            <a:r>
              <a:rPr lang="en-US" sz="2300">
                <a:highlight>
                  <a:srgbClr val="FFFFFF"/>
                </a:highlight>
                <a:latin typeface="Roboto"/>
                <a:ea typeface="Roboto"/>
                <a:cs typeface="Roboto"/>
                <a:sym typeface="Roboto"/>
              </a:rPr>
              <a:t>It does not have strong theoretical groundwork.</a:t>
            </a:r>
            <a:endParaRPr sz="2300">
              <a:highlight>
                <a:srgbClr val="FFFFFF"/>
              </a:highlight>
              <a:latin typeface="Roboto"/>
              <a:ea typeface="Roboto"/>
              <a:cs typeface="Roboto"/>
              <a:sym typeface="Roboto"/>
            </a:endParaRPr>
          </a:p>
          <a:p>
            <a:pPr indent="0" lvl="0" marL="0" rtl="0" algn="l">
              <a:lnSpc>
                <a:spcPct val="90000"/>
              </a:lnSpc>
              <a:spcBef>
                <a:spcPts val="1200"/>
              </a:spcBef>
              <a:spcAft>
                <a:spcPts val="0"/>
              </a:spcAft>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f3f5b20e75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just">
              <a:lnSpc>
                <a:spcPct val="130000"/>
              </a:lnSpc>
              <a:spcBef>
                <a:spcPts val="1800"/>
              </a:spcBef>
              <a:spcAft>
                <a:spcPts val="0"/>
              </a:spcAft>
              <a:buClr>
                <a:schemeClr val="dk1"/>
              </a:buClr>
              <a:buSzPts val="1100"/>
              <a:buFont typeface="Arial"/>
              <a:buNone/>
            </a:pPr>
            <a:r>
              <a:rPr lang="en-US" sz="2600">
                <a:highlight>
                  <a:srgbClr val="FFFFFF"/>
                </a:highlight>
                <a:latin typeface="Arial"/>
                <a:ea typeface="Arial"/>
                <a:cs typeface="Arial"/>
                <a:sym typeface="Arial"/>
              </a:rPr>
              <a:t>Architecture Of Deep Learning….</a:t>
            </a:r>
            <a:endParaRPr sz="2600">
              <a:highlight>
                <a:srgbClr val="FFFFFF"/>
              </a:highlight>
              <a:latin typeface="Arial"/>
              <a:ea typeface="Arial"/>
              <a:cs typeface="Arial"/>
              <a:sym typeface="Arial"/>
            </a:endParaRPr>
          </a:p>
          <a:p>
            <a:pPr indent="0" lvl="0" marL="0" rtl="0" algn="l">
              <a:lnSpc>
                <a:spcPct val="90000"/>
              </a:lnSpc>
              <a:spcBef>
                <a:spcPts val="400"/>
              </a:spcBef>
              <a:spcAft>
                <a:spcPts val="0"/>
              </a:spcAft>
              <a:buSzPts val="1800"/>
              <a:buNone/>
            </a:pPr>
            <a:r>
              <a:t/>
            </a:r>
            <a:endParaRPr/>
          </a:p>
        </p:txBody>
      </p:sp>
      <p:sp>
        <p:nvSpPr>
          <p:cNvPr id="534" name="Google Shape;534;g2f3f5b20e75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535" name="Google Shape;535;g2f3f5b20e75_0_0"/>
          <p:cNvPicPr preferRelativeResize="0"/>
          <p:nvPr/>
        </p:nvPicPr>
        <p:blipFill rotWithShape="1">
          <a:blip r:embed="rId3">
            <a:alphaModFix/>
          </a:blip>
          <a:srcRect b="0" l="0" r="0" t="0"/>
          <a:stretch/>
        </p:blipFill>
        <p:spPr>
          <a:xfrm>
            <a:off x="838200" y="1876425"/>
            <a:ext cx="10431500" cy="4082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8cb67435f0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just">
              <a:lnSpc>
                <a:spcPct val="130000"/>
              </a:lnSpc>
              <a:spcBef>
                <a:spcPts val="1800"/>
              </a:spcBef>
              <a:spcAft>
                <a:spcPts val="0"/>
              </a:spcAft>
              <a:buClr>
                <a:schemeClr val="dk1"/>
              </a:buClr>
              <a:buSzPts val="1100"/>
              <a:buFont typeface="Arial"/>
              <a:buNone/>
            </a:pPr>
            <a:r>
              <a:rPr b="1" lang="en-US" sz="2600">
                <a:highlight>
                  <a:schemeClr val="lt1"/>
                </a:highlight>
                <a:latin typeface="Arial"/>
                <a:ea typeface="Arial"/>
                <a:cs typeface="Arial"/>
                <a:sym typeface="Arial"/>
              </a:rPr>
              <a:t>Types of Deep Learning Networks</a:t>
            </a:r>
            <a:endParaRPr b="1" sz="5100"/>
          </a:p>
        </p:txBody>
      </p:sp>
      <p:sp>
        <p:nvSpPr>
          <p:cNvPr id="541" name="Google Shape;541;g28cb67435f0_0_0"/>
          <p:cNvSpPr txBox="1"/>
          <p:nvPr>
            <p:ph idx="1" type="body"/>
          </p:nvPr>
        </p:nvSpPr>
        <p:spPr>
          <a:xfrm>
            <a:off x="838200" y="1825625"/>
            <a:ext cx="10515600" cy="5032500"/>
          </a:xfrm>
          <a:prstGeom prst="rect">
            <a:avLst/>
          </a:prstGeom>
          <a:noFill/>
          <a:ln>
            <a:noFill/>
          </a:ln>
        </p:spPr>
        <p:txBody>
          <a:bodyPr anchorCtr="0" anchor="t" bIns="45700" lIns="91425" spcFirstLastPara="1" rIns="91425" wrap="square" tIns="45700">
            <a:normAutofit/>
          </a:bodyPr>
          <a:lstStyle/>
          <a:p>
            <a:pPr indent="0" lvl="0" marL="0" rtl="0" algn="just">
              <a:lnSpc>
                <a:spcPct val="130000"/>
              </a:lnSpc>
              <a:spcBef>
                <a:spcPts val="1800"/>
              </a:spcBef>
              <a:spcAft>
                <a:spcPts val="0"/>
              </a:spcAft>
              <a:buClr>
                <a:schemeClr val="dk1"/>
              </a:buClr>
              <a:buSzPts val="1100"/>
              <a:buFont typeface="Arial"/>
              <a:buNone/>
            </a:pPr>
            <a:r>
              <a:rPr lang="en-US"/>
              <a:t>1&gt; Feed forward neural network(1)</a:t>
            </a:r>
            <a:endParaRPr/>
          </a:p>
          <a:p>
            <a:pPr indent="0" lvl="0" marL="0" rtl="0" algn="just">
              <a:lnSpc>
                <a:spcPct val="130000"/>
              </a:lnSpc>
              <a:spcBef>
                <a:spcPts val="1800"/>
              </a:spcBef>
              <a:spcAft>
                <a:spcPts val="0"/>
              </a:spcAft>
              <a:buClr>
                <a:schemeClr val="dk1"/>
              </a:buClr>
              <a:buSzPts val="1100"/>
              <a:buFont typeface="Arial"/>
              <a:buNone/>
            </a:pPr>
            <a:r>
              <a:rPr lang="en-US"/>
              <a:t>2&gt; Recurrent neural network (RNN)</a:t>
            </a:r>
            <a:endParaRPr/>
          </a:p>
          <a:p>
            <a:pPr indent="0" lvl="0" marL="0" rtl="0" algn="just">
              <a:lnSpc>
                <a:spcPct val="130000"/>
              </a:lnSpc>
              <a:spcBef>
                <a:spcPts val="1800"/>
              </a:spcBef>
              <a:spcAft>
                <a:spcPts val="0"/>
              </a:spcAft>
              <a:buClr>
                <a:schemeClr val="dk1"/>
              </a:buClr>
              <a:buSzPts val="1100"/>
              <a:buFont typeface="Arial"/>
              <a:buNone/>
            </a:pPr>
            <a:r>
              <a:rPr lang="en-US"/>
              <a:t>3&gt; Convolution neural network (CNN)</a:t>
            </a:r>
            <a:endParaRPr/>
          </a:p>
          <a:p>
            <a:pPr indent="0" lvl="0" marL="0" rtl="0" algn="l">
              <a:lnSpc>
                <a:spcPct val="90000"/>
              </a:lnSpc>
              <a:spcBef>
                <a:spcPts val="1000"/>
              </a:spcBef>
              <a:spcAft>
                <a:spcPts val="0"/>
              </a:spcAft>
              <a:buSzPts val="1800"/>
              <a:buNone/>
            </a:pPr>
            <a:r>
              <a:rPr lang="en-US"/>
              <a:t>4&gt; Restricted Boltzman Machine </a:t>
            </a:r>
            <a:endParaRPr/>
          </a:p>
          <a:p>
            <a:pPr indent="0" lvl="0" marL="0" rtl="0" algn="l">
              <a:lnSpc>
                <a:spcPct val="90000"/>
              </a:lnSpc>
              <a:spcBef>
                <a:spcPts val="1000"/>
              </a:spcBef>
              <a:spcAft>
                <a:spcPts val="0"/>
              </a:spcAft>
              <a:buSzPts val="1800"/>
              <a:buNone/>
            </a:pPr>
            <a:r>
              <a:rPr lang="en-US"/>
              <a:t>5 &gt; Autoencoders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Feed forward neural network</a:t>
            </a:r>
            <a:br>
              <a:rPr lang="en-US"/>
            </a:br>
            <a:endParaRPr/>
          </a:p>
        </p:txBody>
      </p:sp>
      <p:sp>
        <p:nvSpPr>
          <p:cNvPr id="547" name="Google Shape;547;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2400"/>
              <a:buNone/>
            </a:pPr>
            <a:r>
              <a:t/>
            </a:r>
            <a:endParaRPr/>
          </a:p>
        </p:txBody>
      </p:sp>
      <p:sp>
        <p:nvSpPr>
          <p:cNvPr id="548" name="Google Shape;548;p23"/>
          <p:cNvSpPr txBox="1"/>
          <p:nvPr>
            <p:ph idx="2" type="body"/>
          </p:nvPr>
        </p:nvSpPr>
        <p:spPr>
          <a:xfrm>
            <a:off x="839800" y="1777225"/>
            <a:ext cx="5157900" cy="44127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1000"/>
              </a:spcBef>
              <a:spcAft>
                <a:spcPts val="0"/>
              </a:spcAft>
              <a:buSzPct val="59340"/>
              <a:buNone/>
            </a:pPr>
            <a:r>
              <a:rPr lang="en-US" sz="3033"/>
              <a:t>1&gt; </a:t>
            </a:r>
            <a:r>
              <a:rPr lang="en-US" sz="3033">
                <a:solidFill>
                  <a:srgbClr val="333333"/>
                </a:solidFill>
                <a:highlight>
                  <a:srgbClr val="FFFFFF"/>
                </a:highlight>
                <a:latin typeface="Roboto"/>
                <a:ea typeface="Roboto"/>
                <a:cs typeface="Roboto"/>
                <a:sym typeface="Roboto"/>
              </a:rPr>
              <a:t>nodes do not form a cycle</a:t>
            </a:r>
            <a:endParaRPr sz="3033">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59340"/>
              <a:buNone/>
            </a:pPr>
            <a:r>
              <a:rPr lang="en-US" sz="3033">
                <a:solidFill>
                  <a:srgbClr val="333333"/>
                </a:solidFill>
                <a:highlight>
                  <a:srgbClr val="FFFFFF"/>
                </a:highlight>
                <a:latin typeface="Roboto"/>
                <a:ea typeface="Roboto"/>
                <a:cs typeface="Roboto"/>
                <a:sym typeface="Roboto"/>
              </a:rPr>
              <a:t>2&gt; no back-loops in the feed-forward network.</a:t>
            </a:r>
            <a:endParaRPr sz="3033">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59340"/>
              <a:buNone/>
            </a:pPr>
            <a:r>
              <a:rPr lang="en-US" sz="3033">
                <a:solidFill>
                  <a:srgbClr val="333333"/>
                </a:solidFill>
                <a:highlight>
                  <a:srgbClr val="FFFFFF"/>
                </a:highlight>
                <a:latin typeface="Roboto"/>
                <a:ea typeface="Roboto"/>
                <a:cs typeface="Roboto"/>
                <a:sym typeface="Roboto"/>
              </a:rPr>
              <a:t>3&gt;  the hidden layers do not link with the outside world</a:t>
            </a:r>
            <a:endParaRPr sz="3033">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59340"/>
              <a:buNone/>
            </a:pPr>
            <a:r>
              <a:rPr lang="en-US" sz="3033">
                <a:solidFill>
                  <a:srgbClr val="333333"/>
                </a:solidFill>
                <a:highlight>
                  <a:srgbClr val="FFFFFF"/>
                </a:highlight>
                <a:latin typeface="Roboto"/>
                <a:ea typeface="Roboto"/>
                <a:cs typeface="Roboto"/>
                <a:sym typeface="Roboto"/>
              </a:rPr>
              <a:t>4&gt; all of the nodes are fully connected.</a:t>
            </a:r>
            <a:endParaRPr sz="3033">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85714"/>
              <a:buNone/>
            </a:pPr>
            <a:r>
              <a:t/>
            </a:r>
            <a:endParaRPr sz="2100">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80951"/>
              <a:buNone/>
            </a:pPr>
            <a:r>
              <a:rPr lang="en-US" sz="2223">
                <a:solidFill>
                  <a:srgbClr val="333333"/>
                </a:solidFill>
                <a:highlight>
                  <a:srgbClr val="FFFFFF"/>
                </a:highlight>
                <a:latin typeface="Roboto"/>
                <a:ea typeface="Roboto"/>
                <a:cs typeface="Roboto"/>
                <a:sym typeface="Roboto"/>
              </a:rPr>
              <a:t>https://medium.com/@b.terryjack/introduction-to-deep-learning-feed-forward-neural-networks-ffnns-a-k-a-c688d83a309d</a:t>
            </a:r>
            <a:endParaRPr sz="2223">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64285"/>
              <a:buNone/>
            </a:pPr>
            <a:r>
              <a:t/>
            </a:r>
            <a:endParaRPr>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64285"/>
              <a:buNone/>
            </a:pPr>
            <a:r>
              <a:t/>
            </a:r>
            <a:endParaRPr>
              <a:solidFill>
                <a:srgbClr val="333333"/>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ct val="64285"/>
              <a:buNone/>
            </a:pPr>
            <a:r>
              <a:t/>
            </a:r>
            <a:endParaRPr>
              <a:solidFill>
                <a:srgbClr val="333333"/>
              </a:solidFill>
              <a:highlight>
                <a:srgbClr val="FFFFFF"/>
              </a:highlight>
              <a:latin typeface="Roboto"/>
              <a:ea typeface="Roboto"/>
              <a:cs typeface="Roboto"/>
              <a:sym typeface="Roboto"/>
            </a:endParaRPr>
          </a:p>
          <a:p>
            <a:pPr indent="0" lvl="0" marL="114300" rtl="0" algn="l">
              <a:lnSpc>
                <a:spcPct val="90000"/>
              </a:lnSpc>
              <a:spcBef>
                <a:spcPts val="1000"/>
              </a:spcBef>
              <a:spcAft>
                <a:spcPts val="0"/>
              </a:spcAft>
              <a:buSzPct val="64285"/>
              <a:buNone/>
            </a:pPr>
            <a:r>
              <a:t/>
            </a:r>
            <a:endParaRPr/>
          </a:p>
        </p:txBody>
      </p:sp>
      <p:sp>
        <p:nvSpPr>
          <p:cNvPr id="549" name="Google Shape;549;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2400"/>
              <a:buNone/>
            </a:pPr>
            <a:r>
              <a:rPr lang="en-US"/>
              <a:t>Architecture</a:t>
            </a:r>
            <a:endParaRPr/>
          </a:p>
        </p:txBody>
      </p:sp>
      <p:pic>
        <p:nvPicPr>
          <p:cNvPr id="550" name="Google Shape;550;p23"/>
          <p:cNvPicPr preferRelativeResize="0"/>
          <p:nvPr/>
        </p:nvPicPr>
        <p:blipFill rotWithShape="1">
          <a:blip r:embed="rId3">
            <a:alphaModFix/>
          </a:blip>
          <a:srcRect b="0" l="0" r="0" t="0"/>
          <a:stretch/>
        </p:blipFill>
        <p:spPr>
          <a:xfrm>
            <a:off x="6355080" y="2865120"/>
            <a:ext cx="5000307" cy="3063240"/>
          </a:xfrm>
          <a:prstGeom prst="rect">
            <a:avLst/>
          </a:prstGeom>
          <a:noFill/>
          <a:ln>
            <a:noFill/>
          </a:ln>
        </p:spPr>
      </p:pic>
      <p:sp>
        <p:nvSpPr>
          <p:cNvPr id="551" name="Google Shape;551;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8cb67435f0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Definitions : </a:t>
            </a:r>
            <a:endParaRPr/>
          </a:p>
          <a:p>
            <a:pPr indent="0" lvl="0" marL="0" rtl="0" algn="l">
              <a:lnSpc>
                <a:spcPct val="90000"/>
              </a:lnSpc>
              <a:spcBef>
                <a:spcPts val="0"/>
              </a:spcBef>
              <a:spcAft>
                <a:spcPts val="0"/>
              </a:spcAft>
              <a:buSzPts val="1800"/>
              <a:buNone/>
            </a:pPr>
            <a:r>
              <a:t/>
            </a:r>
            <a:endParaRPr/>
          </a:p>
        </p:txBody>
      </p:sp>
      <p:sp>
        <p:nvSpPr>
          <p:cNvPr id="557" name="Google Shape;557;g28cb67435f0_0_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1&gt; Perceptron : </a:t>
            </a:r>
            <a:r>
              <a:rPr lang="en-US" sz="1200">
                <a:solidFill>
                  <a:srgbClr val="474747"/>
                </a:solidFill>
                <a:highlight>
                  <a:srgbClr val="FFFFFF"/>
                </a:highlight>
                <a:latin typeface="Arial"/>
                <a:ea typeface="Arial"/>
                <a:cs typeface="Arial"/>
                <a:sym typeface="Arial"/>
              </a:rPr>
              <a:t> </a:t>
            </a:r>
            <a:r>
              <a:rPr lang="en-US" sz="2100">
                <a:solidFill>
                  <a:srgbClr val="474747"/>
                </a:solidFill>
                <a:highlight>
                  <a:srgbClr val="FFFFFF"/>
                </a:highlight>
                <a:latin typeface="Arial"/>
                <a:ea typeface="Arial"/>
                <a:cs typeface="Arial"/>
                <a:sym typeface="Arial"/>
              </a:rPr>
              <a:t>A perceptron takes several inputs, processes them using weights and a bias, and produces an output.</a:t>
            </a:r>
            <a:endParaRPr/>
          </a:p>
          <a:p>
            <a:pPr indent="0" lvl="0" marL="0" rtl="0" algn="l">
              <a:lnSpc>
                <a:spcPct val="90000"/>
              </a:lnSpc>
              <a:spcBef>
                <a:spcPts val="1000"/>
              </a:spcBef>
              <a:spcAft>
                <a:spcPts val="0"/>
              </a:spcAft>
              <a:buSzPts val="1800"/>
              <a:buNone/>
            </a:pPr>
            <a:r>
              <a:t/>
            </a:r>
            <a:endParaRPr sz="2100">
              <a:solidFill>
                <a:srgbClr val="474747"/>
              </a:solidFill>
              <a:highlight>
                <a:srgbClr val="FFFFFF"/>
              </a:highlight>
              <a:latin typeface="Arial"/>
              <a:ea typeface="Arial"/>
              <a:cs typeface="Arial"/>
              <a:sym typeface="Arial"/>
            </a:endParaRPr>
          </a:p>
          <a:p>
            <a:pPr indent="0" lvl="0" marL="0" rtl="0" algn="l">
              <a:lnSpc>
                <a:spcPct val="90000"/>
              </a:lnSpc>
              <a:spcBef>
                <a:spcPts val="1000"/>
              </a:spcBef>
              <a:spcAft>
                <a:spcPts val="0"/>
              </a:spcAft>
              <a:buSzPts val="1800"/>
              <a:buNone/>
            </a:pPr>
            <a:r>
              <a:t/>
            </a:r>
            <a:endParaRPr sz="3700"/>
          </a:p>
          <a:p>
            <a:pPr indent="0" lvl="0" marL="0" rtl="0" algn="l">
              <a:lnSpc>
                <a:spcPct val="90000"/>
              </a:lnSpc>
              <a:spcBef>
                <a:spcPts val="1000"/>
              </a:spcBef>
              <a:spcAft>
                <a:spcPts val="0"/>
              </a:spcAft>
              <a:buSzPts val="1800"/>
              <a:buNone/>
            </a:pPr>
            <a:r>
              <a:t/>
            </a:r>
            <a:endParaRPr/>
          </a:p>
        </p:txBody>
      </p:sp>
      <p:pic>
        <p:nvPicPr>
          <p:cNvPr id="558" name="Google Shape;558;g28cb67435f0_0_5"/>
          <p:cNvPicPr preferRelativeResize="0"/>
          <p:nvPr/>
        </p:nvPicPr>
        <p:blipFill rotWithShape="1">
          <a:blip r:embed="rId3">
            <a:alphaModFix/>
          </a:blip>
          <a:srcRect b="0" l="0" r="0" t="0"/>
          <a:stretch/>
        </p:blipFill>
        <p:spPr>
          <a:xfrm>
            <a:off x="1722120" y="2743200"/>
            <a:ext cx="8686800" cy="34336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2000"/>
              <a:t> Perceptron : </a:t>
            </a:r>
            <a:r>
              <a:rPr lang="en-US" sz="2000">
                <a:solidFill>
                  <a:srgbClr val="474747"/>
                </a:solidFill>
                <a:highlight>
                  <a:srgbClr val="FFFFFF"/>
                </a:highlight>
                <a:latin typeface="Arial"/>
                <a:ea typeface="Arial"/>
                <a:cs typeface="Arial"/>
                <a:sym typeface="Arial"/>
              </a:rPr>
              <a:t> A perceptron takes several inputs, processes them using weights and a bias, and produces an output.</a:t>
            </a:r>
            <a:br>
              <a:rPr lang="en-US">
                <a:solidFill>
                  <a:srgbClr val="474747"/>
                </a:solidFill>
                <a:highlight>
                  <a:srgbClr val="FFFFFF"/>
                </a:highlight>
                <a:latin typeface="Arial"/>
                <a:ea typeface="Arial"/>
                <a:cs typeface="Arial"/>
                <a:sym typeface="Arial"/>
              </a:rPr>
            </a:br>
            <a:endParaRPr/>
          </a:p>
        </p:txBody>
      </p:sp>
      <p:sp>
        <p:nvSpPr>
          <p:cNvPr id="564" name="Google Shape;564;p24"/>
          <p:cNvSpPr txBox="1"/>
          <p:nvPr>
            <p:ph idx="1" type="body"/>
          </p:nvPr>
        </p:nvSpPr>
        <p:spPr>
          <a:xfrm>
            <a:off x="883920" y="1634491"/>
            <a:ext cx="5181600" cy="4351338"/>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t/>
            </a:r>
            <a:endParaRPr/>
          </a:p>
        </p:txBody>
      </p:sp>
      <p:pic>
        <p:nvPicPr>
          <p:cNvPr id="565" name="Google Shape;565;p24"/>
          <p:cNvPicPr preferRelativeResize="0"/>
          <p:nvPr/>
        </p:nvPicPr>
        <p:blipFill rotWithShape="1">
          <a:blip r:embed="rId3">
            <a:alphaModFix/>
          </a:blip>
          <a:srcRect b="0" l="0" r="0" t="0"/>
          <a:stretch/>
        </p:blipFill>
        <p:spPr>
          <a:xfrm>
            <a:off x="6553200" y="2423161"/>
            <a:ext cx="4526280" cy="3383279"/>
          </a:xfrm>
          <a:prstGeom prst="rect">
            <a:avLst/>
          </a:prstGeom>
          <a:noFill/>
          <a:ln>
            <a:noFill/>
          </a:ln>
        </p:spPr>
      </p:pic>
      <p:sp>
        <p:nvSpPr>
          <p:cNvPr id="566" name="Google Shape;566;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id="567" name="Google Shape;567;p24"/>
          <p:cNvPicPr preferRelativeResize="0"/>
          <p:nvPr/>
        </p:nvPicPr>
        <p:blipFill rotWithShape="1">
          <a:blip r:embed="rId4">
            <a:alphaModFix/>
          </a:blip>
          <a:srcRect b="0" l="0" r="0" t="0"/>
          <a:stretch/>
        </p:blipFill>
        <p:spPr>
          <a:xfrm>
            <a:off x="838200" y="2423160"/>
            <a:ext cx="5120640" cy="37536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pic>
        <p:nvPicPr>
          <p:cNvPr id="573" name="Google Shape;573;p25"/>
          <p:cNvPicPr preferRelativeResize="0"/>
          <p:nvPr/>
        </p:nvPicPr>
        <p:blipFill rotWithShape="1">
          <a:blip r:embed="rId3">
            <a:alphaModFix/>
          </a:blip>
          <a:srcRect b="0" l="0" r="0" t="0"/>
          <a:stretch/>
        </p:blipFill>
        <p:spPr>
          <a:xfrm>
            <a:off x="3114259" y="2164080"/>
            <a:ext cx="5963482" cy="4012882"/>
          </a:xfrm>
          <a:prstGeom prst="rect">
            <a:avLst/>
          </a:prstGeom>
          <a:noFill/>
          <a:ln>
            <a:noFill/>
          </a:ln>
        </p:spPr>
      </p:pic>
      <p:sp>
        <p:nvSpPr>
          <p:cNvPr id="574" name="Google Shape;574;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f4b0f2d7a5_0_0"/>
          <p:cNvSpPr txBox="1"/>
          <p:nvPr>
            <p:ph type="title"/>
          </p:nvPr>
        </p:nvSpPr>
        <p:spPr>
          <a:xfrm>
            <a:off x="838200" y="365125"/>
            <a:ext cx="10515600" cy="722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5454"/>
              <a:buNone/>
            </a:pPr>
            <a:r>
              <a:rPr lang="en-US"/>
              <a:t>Activation Functions</a:t>
            </a:r>
            <a:endParaRPr/>
          </a:p>
          <a:p>
            <a:pPr indent="0" lvl="0" marL="0" rtl="0" algn="l">
              <a:lnSpc>
                <a:spcPct val="90000"/>
              </a:lnSpc>
              <a:spcBef>
                <a:spcPts val="0"/>
              </a:spcBef>
              <a:spcAft>
                <a:spcPts val="0"/>
              </a:spcAft>
              <a:buSzPct val="45454"/>
              <a:buNone/>
            </a:pPr>
            <a:r>
              <a:t/>
            </a:r>
            <a:endParaRPr/>
          </a:p>
        </p:txBody>
      </p:sp>
      <p:sp>
        <p:nvSpPr>
          <p:cNvPr id="580" name="Google Shape;580;g2f4b0f2d7a5_0_0"/>
          <p:cNvSpPr txBox="1"/>
          <p:nvPr>
            <p:ph idx="1" type="body"/>
          </p:nvPr>
        </p:nvSpPr>
        <p:spPr>
          <a:xfrm>
            <a:off x="838200" y="1254500"/>
            <a:ext cx="10515600" cy="560340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90000"/>
              </a:lnSpc>
              <a:spcBef>
                <a:spcPts val="1000"/>
              </a:spcBef>
              <a:spcAft>
                <a:spcPts val="0"/>
              </a:spcAft>
              <a:buClr>
                <a:schemeClr val="dk1"/>
              </a:buClr>
              <a:buSzPts val="358"/>
              <a:buFont typeface="Arial"/>
              <a:buNone/>
            </a:pPr>
            <a:r>
              <a:rPr b="1" lang="en-US" sz="6362"/>
              <a:t>1. Sigmoid: Maps inputs to a value between 0 and 1. Used for binary classification problems.</a:t>
            </a:r>
            <a:endParaRPr b="1" sz="6362"/>
          </a:p>
          <a:p>
            <a:pPr indent="0" lvl="0" marL="0" rtl="0" algn="l">
              <a:lnSpc>
                <a:spcPct val="90000"/>
              </a:lnSpc>
              <a:spcBef>
                <a:spcPts val="1000"/>
              </a:spcBef>
              <a:spcAft>
                <a:spcPts val="0"/>
              </a:spcAft>
              <a:buClr>
                <a:schemeClr val="dk1"/>
              </a:buClr>
              <a:buSzPts val="358"/>
              <a:buFont typeface="Arial"/>
              <a:buNone/>
            </a:pPr>
            <a:r>
              <a:t/>
            </a:r>
            <a:endParaRPr b="1" sz="6362"/>
          </a:p>
          <a:p>
            <a:pPr indent="0" lvl="0" marL="0" rtl="0" algn="l">
              <a:lnSpc>
                <a:spcPct val="90000"/>
              </a:lnSpc>
              <a:spcBef>
                <a:spcPts val="1000"/>
              </a:spcBef>
              <a:spcAft>
                <a:spcPts val="0"/>
              </a:spcAft>
              <a:buClr>
                <a:schemeClr val="dk1"/>
              </a:buClr>
              <a:buSzPts val="358"/>
              <a:buFont typeface="Arial"/>
              <a:buNone/>
            </a:pPr>
            <a:r>
              <a:rPr b="1" lang="en-US" sz="6362"/>
              <a:t>2. ReLU (Rectified Linear Unit): Maps all negative values to 0 and all positive values to the same value. Simple and efficient, but can result in "dead" neurons.</a:t>
            </a:r>
            <a:endParaRPr b="1" sz="6362"/>
          </a:p>
          <a:p>
            <a:pPr indent="0" lvl="0" marL="0" rtl="0" algn="l">
              <a:lnSpc>
                <a:spcPct val="90000"/>
              </a:lnSpc>
              <a:spcBef>
                <a:spcPts val="1000"/>
              </a:spcBef>
              <a:spcAft>
                <a:spcPts val="0"/>
              </a:spcAft>
              <a:buClr>
                <a:schemeClr val="dk1"/>
              </a:buClr>
              <a:buSzPts val="358"/>
              <a:buFont typeface="Arial"/>
              <a:buNone/>
            </a:pPr>
            <a:r>
              <a:t/>
            </a:r>
            <a:endParaRPr b="1" sz="6362"/>
          </a:p>
          <a:p>
            <a:pPr indent="0" lvl="0" marL="0" rtl="0" algn="l">
              <a:lnSpc>
                <a:spcPct val="90000"/>
              </a:lnSpc>
              <a:spcBef>
                <a:spcPts val="1000"/>
              </a:spcBef>
              <a:spcAft>
                <a:spcPts val="0"/>
              </a:spcAft>
              <a:buClr>
                <a:schemeClr val="dk1"/>
              </a:buClr>
              <a:buSzPts val="358"/>
              <a:buFont typeface="Arial"/>
              <a:buNone/>
            </a:pPr>
            <a:r>
              <a:rPr b="1" lang="en-US" sz="6362"/>
              <a:t>3. Tanh (Hyperbolic Tangent): Similar to sigmoid, but maps inputs to a value between -1 and 1.</a:t>
            </a:r>
            <a:endParaRPr b="1" sz="6362"/>
          </a:p>
          <a:p>
            <a:pPr indent="0" lvl="0" marL="0" rtl="0" algn="l">
              <a:lnSpc>
                <a:spcPct val="90000"/>
              </a:lnSpc>
              <a:spcBef>
                <a:spcPts val="1000"/>
              </a:spcBef>
              <a:spcAft>
                <a:spcPts val="0"/>
              </a:spcAft>
              <a:buClr>
                <a:schemeClr val="dk1"/>
              </a:buClr>
              <a:buSzPts val="358"/>
              <a:buFont typeface="Arial"/>
              <a:buNone/>
            </a:pPr>
            <a:r>
              <a:t/>
            </a:r>
            <a:endParaRPr b="1" sz="6362"/>
          </a:p>
          <a:p>
            <a:pPr indent="0" lvl="0" marL="0" rtl="0" algn="l">
              <a:lnSpc>
                <a:spcPct val="90000"/>
              </a:lnSpc>
              <a:spcBef>
                <a:spcPts val="1000"/>
              </a:spcBef>
              <a:spcAft>
                <a:spcPts val="0"/>
              </a:spcAft>
              <a:buClr>
                <a:schemeClr val="dk1"/>
              </a:buClr>
              <a:buSzPts val="358"/>
              <a:buFont typeface="Arial"/>
              <a:buNone/>
            </a:pPr>
            <a:r>
              <a:rPr b="1" lang="en-US" sz="6362"/>
              <a:t>4. Softmax: Used for multi-class classification problems, outputs a probability distribution over all classes.</a:t>
            </a:r>
            <a:endParaRPr b="1" sz="6362"/>
          </a:p>
          <a:p>
            <a:pPr indent="0" lvl="0" marL="0" rtl="0" algn="l">
              <a:lnSpc>
                <a:spcPct val="90000"/>
              </a:lnSpc>
              <a:spcBef>
                <a:spcPts val="1000"/>
              </a:spcBef>
              <a:spcAft>
                <a:spcPts val="0"/>
              </a:spcAft>
              <a:buClr>
                <a:schemeClr val="dk1"/>
              </a:buClr>
              <a:buSzPts val="358"/>
              <a:buFont typeface="Arial"/>
              <a:buNone/>
            </a:pPr>
            <a:r>
              <a:t/>
            </a:r>
            <a:endParaRPr b="1" sz="7593"/>
          </a:p>
          <a:p>
            <a:pPr indent="0" lvl="0" marL="0" rtl="0" algn="l">
              <a:lnSpc>
                <a:spcPct val="90000"/>
              </a:lnSpc>
              <a:spcBef>
                <a:spcPts val="1000"/>
              </a:spcBef>
              <a:spcAft>
                <a:spcPts val="0"/>
              </a:spcAft>
              <a:buClr>
                <a:schemeClr val="dk1"/>
              </a:buClr>
              <a:buSzPts val="358"/>
              <a:buFont typeface="Arial"/>
              <a:buNone/>
            </a:pPr>
            <a:r>
              <a:rPr b="1" lang="en-US" sz="6362"/>
              <a:t>5. Leaky ReLU: A variation of ReLU that allows a small gradient when the unit is not active.</a:t>
            </a:r>
            <a:endParaRPr b="1" sz="6362"/>
          </a:p>
          <a:p>
            <a:pPr indent="0" lvl="0" marL="0" rtl="0" algn="l">
              <a:lnSpc>
                <a:spcPct val="90000"/>
              </a:lnSpc>
              <a:spcBef>
                <a:spcPts val="1000"/>
              </a:spcBef>
              <a:spcAft>
                <a:spcPts val="0"/>
              </a:spcAft>
              <a:buClr>
                <a:schemeClr val="dk1"/>
              </a:buClr>
              <a:buSzPts val="358"/>
              <a:buFont typeface="Arial"/>
              <a:buNone/>
            </a:pPr>
            <a:r>
              <a:t/>
            </a:r>
            <a:endParaRPr b="1" sz="6362"/>
          </a:p>
          <a:p>
            <a:pPr indent="0" lvl="0" marL="0" rtl="0" algn="l">
              <a:lnSpc>
                <a:spcPct val="90000"/>
              </a:lnSpc>
              <a:spcBef>
                <a:spcPts val="1000"/>
              </a:spcBef>
              <a:spcAft>
                <a:spcPts val="0"/>
              </a:spcAft>
              <a:buClr>
                <a:schemeClr val="dk1"/>
              </a:buClr>
              <a:buSzPts val="358"/>
              <a:buFont typeface="Arial"/>
              <a:buNone/>
            </a:pPr>
            <a:r>
              <a:rPr b="1" lang="en-US" sz="6362"/>
              <a:t>6. Swish: A self-gated activation function that can be used as a drop-in replacement for ReLU.</a:t>
            </a:r>
            <a:endParaRPr b="1" sz="6362"/>
          </a:p>
          <a:p>
            <a:pPr indent="0" lvl="0" marL="0" rtl="0" algn="l">
              <a:lnSpc>
                <a:spcPct val="90000"/>
              </a:lnSpc>
              <a:spcBef>
                <a:spcPts val="1000"/>
              </a:spcBef>
              <a:spcAft>
                <a:spcPts val="0"/>
              </a:spcAft>
              <a:buClr>
                <a:schemeClr val="dk1"/>
              </a:buClr>
              <a:buSzPts val="358"/>
              <a:buFont typeface="Arial"/>
              <a:buNone/>
            </a:pPr>
            <a:r>
              <a:t/>
            </a:r>
            <a:endParaRPr b="1" sz="6362"/>
          </a:p>
          <a:p>
            <a:pPr indent="0" lvl="0" marL="0" rtl="0" algn="l">
              <a:lnSpc>
                <a:spcPct val="90000"/>
              </a:lnSpc>
              <a:spcBef>
                <a:spcPts val="1000"/>
              </a:spcBef>
              <a:spcAft>
                <a:spcPts val="0"/>
              </a:spcAft>
              <a:buClr>
                <a:schemeClr val="dk1"/>
              </a:buClr>
              <a:buSzPts val="358"/>
              <a:buFont typeface="Arial"/>
              <a:buNone/>
            </a:pPr>
            <a:r>
              <a:rPr b="1" lang="en-US" sz="6362"/>
              <a:t>7. ELU (Exponential Linear Unit): Similar to ReLU, but with a smooth transition to negative values.</a:t>
            </a:r>
            <a:endParaRPr b="1" sz="6362"/>
          </a:p>
          <a:p>
            <a:pPr indent="0" lvl="0" marL="0" rtl="0" algn="l">
              <a:lnSpc>
                <a:spcPct val="90000"/>
              </a:lnSpc>
              <a:spcBef>
                <a:spcPts val="1000"/>
              </a:spcBef>
              <a:spcAft>
                <a:spcPts val="0"/>
              </a:spcAft>
              <a:buSzPct val="197802"/>
              <a:buNone/>
            </a:pPr>
            <a:r>
              <a:t/>
            </a:r>
            <a:endParaRPr b="1"/>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f4b0f2d7a5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lang="en-US" sz="2800"/>
              <a:t>ReLU (Rectified Linear Unit) </a:t>
            </a:r>
            <a:endParaRPr/>
          </a:p>
        </p:txBody>
      </p:sp>
      <p:sp>
        <p:nvSpPr>
          <p:cNvPr id="586" name="Google Shape;586;g2f4b0f2d7a5_0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1000"/>
              </a:spcBef>
              <a:spcAft>
                <a:spcPts val="0"/>
              </a:spcAft>
              <a:buSzPct val="82949"/>
              <a:buNone/>
            </a:pPr>
            <a:r>
              <a:rPr lang="en-US"/>
              <a:t>1&gt; ReLU (Rectified Linear Unit) is a simple activation function that:</a:t>
            </a:r>
            <a:endParaRPr/>
          </a:p>
          <a:p>
            <a:pPr indent="0" lvl="0" marL="0" rtl="0" algn="l">
              <a:lnSpc>
                <a:spcPct val="90000"/>
              </a:lnSpc>
              <a:spcBef>
                <a:spcPts val="1000"/>
              </a:spcBef>
              <a:spcAft>
                <a:spcPts val="0"/>
              </a:spcAft>
              <a:buClr>
                <a:schemeClr val="dk1"/>
              </a:buClr>
              <a:buSzPct val="39285"/>
              <a:buFont typeface="Arial"/>
              <a:buNone/>
            </a:pPr>
            <a:r>
              <a:rPr lang="en-US"/>
              <a:t>- Takes all negative values and makes them 0</a:t>
            </a:r>
            <a:endParaRPr/>
          </a:p>
          <a:p>
            <a:pPr indent="0" lvl="0" marL="0" rtl="0" algn="l">
              <a:lnSpc>
                <a:spcPct val="90000"/>
              </a:lnSpc>
              <a:spcBef>
                <a:spcPts val="1000"/>
              </a:spcBef>
              <a:spcAft>
                <a:spcPts val="0"/>
              </a:spcAft>
              <a:buClr>
                <a:schemeClr val="dk1"/>
              </a:buClr>
              <a:buSzPct val="39285"/>
              <a:buFont typeface="Arial"/>
              <a:buNone/>
            </a:pPr>
            <a:r>
              <a:rPr lang="en-US"/>
              <a:t>- Takes all positive values and keeps them the same</a:t>
            </a:r>
            <a:endParaRPr/>
          </a:p>
          <a:p>
            <a:pPr indent="0" lvl="0" marL="0" rtl="0" algn="l">
              <a:lnSpc>
                <a:spcPct val="90000"/>
              </a:lnSpc>
              <a:spcBef>
                <a:spcPts val="1000"/>
              </a:spcBef>
              <a:spcAft>
                <a:spcPts val="0"/>
              </a:spcAft>
              <a:buSzPct val="82949"/>
              <a:buNone/>
            </a:pPr>
            <a:r>
              <a:t/>
            </a:r>
            <a:endParaRPr/>
          </a:p>
          <a:p>
            <a:pPr indent="0" lvl="0" marL="0" rtl="0" algn="l">
              <a:lnSpc>
                <a:spcPct val="90000"/>
              </a:lnSpc>
              <a:spcBef>
                <a:spcPts val="1000"/>
              </a:spcBef>
              <a:spcAft>
                <a:spcPts val="0"/>
              </a:spcAft>
              <a:buClr>
                <a:schemeClr val="dk1"/>
              </a:buClr>
              <a:buSzPct val="39285"/>
              <a:buFont typeface="Arial"/>
              <a:buNone/>
            </a:pPr>
            <a:r>
              <a:rPr lang="en-US"/>
              <a:t>ReLU is like a gatekeeper, only allowing positive values to move forward in the network.</a:t>
            </a:r>
            <a:endParaRPr/>
          </a:p>
          <a:p>
            <a:pPr indent="0" lvl="0" marL="0" rtl="0" algn="l">
              <a:lnSpc>
                <a:spcPct val="90000"/>
              </a:lnSpc>
              <a:spcBef>
                <a:spcPts val="1000"/>
              </a:spcBef>
              <a:spcAft>
                <a:spcPts val="0"/>
              </a:spcAft>
              <a:buClr>
                <a:schemeClr val="dk1"/>
              </a:buClr>
              <a:buSzPct val="39285"/>
              <a:buFont typeface="Arial"/>
              <a:buNone/>
            </a:pPr>
            <a:r>
              <a:t/>
            </a:r>
            <a:endParaRPr/>
          </a:p>
          <a:p>
            <a:pPr indent="0" lvl="0" marL="0" rtl="0" algn="l">
              <a:lnSpc>
                <a:spcPct val="90000"/>
              </a:lnSpc>
              <a:spcBef>
                <a:spcPts val="1000"/>
              </a:spcBef>
              <a:spcAft>
                <a:spcPts val="0"/>
              </a:spcAft>
              <a:buClr>
                <a:schemeClr val="dk1"/>
              </a:buClr>
              <a:buSzPct val="39285"/>
              <a:buFont typeface="Arial"/>
              <a:buNone/>
            </a:pPr>
            <a:r>
              <a:rPr lang="en-US"/>
              <a:t>Here's a simple example:</a:t>
            </a:r>
            <a:endParaRPr/>
          </a:p>
          <a:p>
            <a:pPr indent="0" lvl="0" marL="0" rtl="0" algn="l">
              <a:lnSpc>
                <a:spcPct val="90000"/>
              </a:lnSpc>
              <a:spcBef>
                <a:spcPts val="1000"/>
              </a:spcBef>
              <a:spcAft>
                <a:spcPts val="0"/>
              </a:spcAft>
              <a:buClr>
                <a:schemeClr val="dk1"/>
              </a:buClr>
              <a:buSzPct val="39285"/>
              <a:buFont typeface="Arial"/>
              <a:buNone/>
            </a:pPr>
            <a:r>
              <a:t/>
            </a:r>
            <a:endParaRPr/>
          </a:p>
          <a:p>
            <a:pPr indent="0" lvl="0" marL="0" rtl="0" algn="l">
              <a:lnSpc>
                <a:spcPct val="90000"/>
              </a:lnSpc>
              <a:spcBef>
                <a:spcPts val="1000"/>
              </a:spcBef>
              <a:spcAft>
                <a:spcPts val="0"/>
              </a:spcAft>
              <a:buClr>
                <a:schemeClr val="dk1"/>
              </a:buClr>
              <a:buSzPct val="39285"/>
              <a:buFont typeface="Arial"/>
              <a:buNone/>
            </a:pPr>
            <a:r>
              <a:rPr lang="en-US"/>
              <a:t>Input: -3, 0, 2, -1, 4</a:t>
            </a:r>
            <a:endParaRPr/>
          </a:p>
          <a:p>
            <a:pPr indent="0" lvl="0" marL="0" rtl="0" algn="l">
              <a:lnSpc>
                <a:spcPct val="90000"/>
              </a:lnSpc>
              <a:spcBef>
                <a:spcPts val="1000"/>
              </a:spcBef>
              <a:spcAft>
                <a:spcPts val="0"/>
              </a:spcAft>
              <a:buClr>
                <a:schemeClr val="dk1"/>
              </a:buClr>
              <a:buSzPct val="39285"/>
              <a:buFont typeface="Arial"/>
              <a:buNone/>
            </a:pPr>
            <a:r>
              <a:t/>
            </a:r>
            <a:endParaRPr/>
          </a:p>
          <a:p>
            <a:pPr indent="0" lvl="0" marL="0" rtl="0" algn="l">
              <a:lnSpc>
                <a:spcPct val="90000"/>
              </a:lnSpc>
              <a:spcBef>
                <a:spcPts val="1000"/>
              </a:spcBef>
              <a:spcAft>
                <a:spcPts val="0"/>
              </a:spcAft>
              <a:buClr>
                <a:schemeClr val="dk1"/>
              </a:buClr>
              <a:buSzPct val="39285"/>
              <a:buFont typeface="Arial"/>
              <a:buNone/>
            </a:pPr>
            <a:r>
              <a:rPr lang="en-US"/>
              <a:t>Output: 0, 0, 2, 0, 4</a:t>
            </a:r>
            <a:endParaRPr/>
          </a:p>
          <a:p>
            <a:pPr indent="0" lvl="0" marL="0" rtl="0" algn="l">
              <a:lnSpc>
                <a:spcPct val="90000"/>
              </a:lnSpc>
              <a:spcBef>
                <a:spcPts val="1000"/>
              </a:spcBef>
              <a:spcAft>
                <a:spcPts val="0"/>
              </a:spcAft>
              <a:buSzPct val="82949"/>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sz="5000"/>
              <a:t>Agent in AI</a:t>
            </a:r>
            <a:endParaRPr sz="5000"/>
          </a:p>
        </p:txBody>
      </p:sp>
      <p:sp>
        <p:nvSpPr>
          <p:cNvPr id="172" name="Google Shape;172;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Agent in AI :- </a:t>
            </a:r>
            <a:r>
              <a:rPr lang="en-US" sz="1300">
                <a:solidFill>
                  <a:srgbClr val="273239"/>
                </a:solidFill>
                <a:highlight>
                  <a:srgbClr val="FFFFFF"/>
                </a:highlight>
                <a:latin typeface="Nunito"/>
                <a:ea typeface="Nunito"/>
                <a:cs typeface="Nunito"/>
                <a:sym typeface="Nunito"/>
              </a:rPr>
              <a:t> </a:t>
            </a:r>
            <a:r>
              <a:rPr lang="en-US" sz="2000">
                <a:solidFill>
                  <a:srgbClr val="273239"/>
                </a:solidFill>
                <a:highlight>
                  <a:srgbClr val="FFFFFF"/>
                </a:highlight>
                <a:latin typeface="Nunito"/>
                <a:ea typeface="Nunito"/>
                <a:cs typeface="Nunito"/>
                <a:sym typeface="Nunito"/>
              </a:rPr>
              <a:t>an agent is a computer program or system that is designed to perceive its environment, make decisions and take actions to achieve a specific goal or set of goals</a:t>
            </a:r>
            <a:endParaRPr sz="2000">
              <a:solidFill>
                <a:srgbClr val="273239"/>
              </a:solidFill>
              <a:highlight>
                <a:srgbClr val="FFFFFF"/>
              </a:highlight>
              <a:latin typeface="Nunito"/>
              <a:ea typeface="Nunito"/>
              <a:cs typeface="Nunito"/>
              <a:sym typeface="Nunito"/>
            </a:endParaRPr>
          </a:p>
          <a:p>
            <a:pPr indent="0" lvl="0" marL="228600" rtl="0" algn="l">
              <a:lnSpc>
                <a:spcPct val="90000"/>
              </a:lnSpc>
              <a:spcBef>
                <a:spcPts val="0"/>
              </a:spcBef>
              <a:spcAft>
                <a:spcPts val="0"/>
              </a:spcAft>
              <a:buSzPts val="1800"/>
              <a:buNone/>
            </a:pPr>
            <a:r>
              <a:t/>
            </a:r>
            <a:endParaRPr sz="1300">
              <a:solidFill>
                <a:srgbClr val="273239"/>
              </a:solidFill>
              <a:highlight>
                <a:srgbClr val="FFFFFF"/>
              </a:highlight>
              <a:latin typeface="Nunito"/>
              <a:ea typeface="Nunito"/>
              <a:cs typeface="Nunito"/>
              <a:sym typeface="Nunito"/>
            </a:endParaRPr>
          </a:p>
          <a:p>
            <a:pPr indent="-50800" lvl="0" marL="228600" rtl="0" algn="l">
              <a:lnSpc>
                <a:spcPct val="90000"/>
              </a:lnSpc>
              <a:spcBef>
                <a:spcPts val="1000"/>
              </a:spcBef>
              <a:spcAft>
                <a:spcPts val="0"/>
              </a:spcAft>
              <a:buClr>
                <a:schemeClr val="dk1"/>
              </a:buClr>
              <a:buSzPts val="2800"/>
              <a:buNone/>
            </a:pPr>
            <a:r>
              <a:t/>
            </a:r>
            <a:endParaRPr/>
          </a:p>
        </p:txBody>
      </p:sp>
      <p:pic>
        <p:nvPicPr>
          <p:cNvPr id="173" name="Google Shape;173;p2"/>
          <p:cNvPicPr preferRelativeResize="0"/>
          <p:nvPr/>
        </p:nvPicPr>
        <p:blipFill rotWithShape="1">
          <a:blip r:embed="rId3">
            <a:alphaModFix/>
          </a:blip>
          <a:srcRect b="0" l="0" r="0" t="0"/>
          <a:stretch/>
        </p:blipFill>
        <p:spPr>
          <a:xfrm>
            <a:off x="3771900" y="2781700"/>
            <a:ext cx="4648200" cy="35164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f4b0f2d7a5_0_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lang="en-US" sz="2800"/>
              <a:t>ReLU (Rectified Linear Unit) </a:t>
            </a:r>
            <a:endParaRPr/>
          </a:p>
        </p:txBody>
      </p:sp>
      <p:sp>
        <p:nvSpPr>
          <p:cNvPr id="592" name="Google Shape;592;g2f4b0f2d7a5_0_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593" name="Google Shape;593;g2f4b0f2d7a5_0_14"/>
          <p:cNvPicPr preferRelativeResize="0"/>
          <p:nvPr/>
        </p:nvPicPr>
        <p:blipFill rotWithShape="1">
          <a:blip r:embed="rId3">
            <a:alphaModFix/>
          </a:blip>
          <a:srcRect b="0" l="0" r="0" t="0"/>
          <a:stretch/>
        </p:blipFill>
        <p:spPr>
          <a:xfrm>
            <a:off x="1860850" y="2132675"/>
            <a:ext cx="8426150" cy="40441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f4b0f2d7a5_0_20"/>
          <p:cNvSpPr txBox="1"/>
          <p:nvPr>
            <p:ph type="title"/>
          </p:nvPr>
        </p:nvSpPr>
        <p:spPr>
          <a:xfrm>
            <a:off x="838200" y="365125"/>
            <a:ext cx="10515600" cy="82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sigmoid activation function</a:t>
            </a:r>
            <a:endParaRPr/>
          </a:p>
        </p:txBody>
      </p:sp>
      <p:sp>
        <p:nvSpPr>
          <p:cNvPr id="599" name="Google Shape;599;g2f4b0f2d7a5_0_20"/>
          <p:cNvSpPr txBox="1"/>
          <p:nvPr>
            <p:ph idx="1" type="body"/>
          </p:nvPr>
        </p:nvSpPr>
        <p:spPr>
          <a:xfrm>
            <a:off x="838200" y="1191925"/>
            <a:ext cx="10515600" cy="49848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1000"/>
              </a:spcBef>
              <a:spcAft>
                <a:spcPts val="0"/>
              </a:spcAft>
              <a:buSzPct val="69498"/>
              <a:buNone/>
            </a:pPr>
            <a:r>
              <a:rPr lang="en-US"/>
              <a:t> Def :- It maps any real-valued number to a value between 0 and 1, making it useful for binary classification problems.</a:t>
            </a:r>
            <a:endParaRPr/>
          </a:p>
          <a:p>
            <a:pPr indent="0" lvl="0" marL="0" rtl="0" algn="l">
              <a:lnSpc>
                <a:spcPct val="90000"/>
              </a:lnSpc>
              <a:spcBef>
                <a:spcPts val="1000"/>
              </a:spcBef>
              <a:spcAft>
                <a:spcPts val="0"/>
              </a:spcAft>
              <a:buSzPct val="69498"/>
              <a:buNone/>
            </a:pPr>
            <a:r>
              <a:t/>
            </a:r>
            <a:endParaRPr/>
          </a:p>
          <a:p>
            <a:pPr indent="0" lvl="0" marL="0" rtl="0" algn="l">
              <a:lnSpc>
                <a:spcPct val="90000"/>
              </a:lnSpc>
              <a:spcBef>
                <a:spcPts val="1000"/>
              </a:spcBef>
              <a:spcAft>
                <a:spcPts val="0"/>
              </a:spcAft>
              <a:buSzPct val="69498"/>
              <a:buNone/>
            </a:pPr>
            <a:r>
              <a:rPr b="1" lang="en-US">
                <a:solidFill>
                  <a:srgbClr val="610B38"/>
                </a:solidFill>
                <a:latin typeface="Times New Roman"/>
                <a:ea typeface="Times New Roman"/>
                <a:cs typeface="Times New Roman"/>
                <a:sym typeface="Times New Roman"/>
              </a:rPr>
              <a:t> properties of the sigmoid function:</a:t>
            </a:r>
            <a:endParaRPr b="1">
              <a:solidFill>
                <a:srgbClr val="610B38"/>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39285"/>
              <a:buFont typeface="Arial"/>
              <a:buNone/>
            </a:pPr>
            <a:r>
              <a:t/>
            </a:r>
            <a:endParaRPr>
              <a:solidFill>
                <a:srgbClr val="610B38"/>
              </a:solidFill>
            </a:endParaRPr>
          </a:p>
          <a:p>
            <a:pPr indent="0" lvl="0" marL="0" rtl="0" algn="l">
              <a:lnSpc>
                <a:spcPct val="90000"/>
              </a:lnSpc>
              <a:spcBef>
                <a:spcPts val="1000"/>
              </a:spcBef>
              <a:spcAft>
                <a:spcPts val="0"/>
              </a:spcAft>
              <a:buClr>
                <a:schemeClr val="dk1"/>
              </a:buClr>
              <a:buSzPct val="39285"/>
              <a:buFont typeface="Arial"/>
              <a:buNone/>
            </a:pPr>
            <a:r>
              <a:rPr lang="en-US"/>
              <a:t>1. Output range: The output of the sigmoid function is always between 0 and </a:t>
            </a:r>
            <a:endParaRPr/>
          </a:p>
          <a:p>
            <a:pPr indent="0" lvl="0" marL="0" rtl="0" algn="l">
              <a:lnSpc>
                <a:spcPct val="90000"/>
              </a:lnSpc>
              <a:spcBef>
                <a:spcPts val="1000"/>
              </a:spcBef>
              <a:spcAft>
                <a:spcPts val="0"/>
              </a:spcAft>
              <a:buClr>
                <a:schemeClr val="dk1"/>
              </a:buClr>
              <a:buSzPct val="39285"/>
              <a:buFont typeface="Arial"/>
              <a:buNone/>
            </a:pPr>
            <a:r>
              <a:rPr lang="en-US"/>
              <a:t>2. S-shape: The sigmoid function has an S-shaped curve, which allows it to model complex relationships between inputs and outputs</a:t>
            </a:r>
            <a:endParaRPr/>
          </a:p>
          <a:p>
            <a:pPr indent="0" lvl="0" marL="0" rtl="0" algn="l">
              <a:lnSpc>
                <a:spcPct val="90000"/>
              </a:lnSpc>
              <a:spcBef>
                <a:spcPts val="1000"/>
              </a:spcBef>
              <a:spcAft>
                <a:spcPts val="0"/>
              </a:spcAft>
              <a:buClr>
                <a:schemeClr val="dk1"/>
              </a:buClr>
              <a:buSzPct val="39285"/>
              <a:buFont typeface="Arial"/>
              <a:buNone/>
            </a:pPr>
            <a:r>
              <a:rPr lang="en-US"/>
              <a:t>3. Monotonic: The sigmoid function is monotonically increasing, meaning that as the input increases, the output also increases.</a:t>
            </a:r>
            <a:endParaRPr/>
          </a:p>
          <a:p>
            <a:pPr indent="0" lvl="0" marL="0" rtl="0" algn="l">
              <a:lnSpc>
                <a:spcPct val="90000"/>
              </a:lnSpc>
              <a:spcBef>
                <a:spcPts val="1000"/>
              </a:spcBef>
              <a:spcAft>
                <a:spcPts val="0"/>
              </a:spcAft>
              <a:buClr>
                <a:schemeClr val="dk1"/>
              </a:buClr>
              <a:buSzPct val="39285"/>
              <a:buFont typeface="Arial"/>
              <a:buNone/>
            </a:pPr>
            <a:r>
              <a:t/>
            </a:r>
            <a:endParaRPr/>
          </a:p>
          <a:p>
            <a:pPr indent="0" lvl="0" marL="0" rtl="0" algn="l">
              <a:lnSpc>
                <a:spcPct val="90000"/>
              </a:lnSpc>
              <a:spcBef>
                <a:spcPts val="1000"/>
              </a:spcBef>
              <a:spcAft>
                <a:spcPts val="0"/>
              </a:spcAft>
              <a:buSzPct val="69498"/>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f4b0f2d7a5_0_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sigmoid activation function</a:t>
            </a:r>
            <a:endParaRPr/>
          </a:p>
        </p:txBody>
      </p:sp>
      <p:sp>
        <p:nvSpPr>
          <p:cNvPr id="605" name="Google Shape;605;g2f4b0f2d7a5_0_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606" name="Google Shape;606;g2f4b0f2d7a5_0_28"/>
          <p:cNvPicPr preferRelativeResize="0"/>
          <p:nvPr/>
        </p:nvPicPr>
        <p:blipFill rotWithShape="1">
          <a:blip r:embed="rId3">
            <a:alphaModFix/>
          </a:blip>
          <a:srcRect b="0" l="0" r="0" t="0"/>
          <a:stretch/>
        </p:blipFill>
        <p:spPr>
          <a:xfrm>
            <a:off x="1630875" y="2174500"/>
            <a:ext cx="8467950" cy="40023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2f4b0f2d7a5_0_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b="1" lang="en-US" sz="2700">
                <a:solidFill>
                  <a:srgbClr val="242424"/>
                </a:solidFill>
                <a:highlight>
                  <a:srgbClr val="FFFFFF"/>
                </a:highlight>
                <a:latin typeface="Georgia"/>
                <a:ea typeface="Georgia"/>
                <a:cs typeface="Georgia"/>
                <a:sym typeface="Georgia"/>
              </a:rPr>
              <a:t>Convolutional Neural Network</a:t>
            </a:r>
            <a:endParaRPr/>
          </a:p>
        </p:txBody>
      </p:sp>
      <p:sp>
        <p:nvSpPr>
          <p:cNvPr id="612" name="Google Shape;612;g2f4b0f2d7a5_0_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Def 1:- </a:t>
            </a:r>
            <a:r>
              <a:rPr lang="en-US" sz="2700">
                <a:solidFill>
                  <a:srgbClr val="242424"/>
                </a:solidFill>
                <a:highlight>
                  <a:srgbClr val="FFFFFF"/>
                </a:highlight>
                <a:latin typeface="Georgia"/>
                <a:ea typeface="Georgia"/>
                <a:cs typeface="Georgia"/>
                <a:sym typeface="Georgia"/>
              </a:rPr>
              <a:t>A </a:t>
            </a:r>
            <a:r>
              <a:rPr b="1" lang="en-US" sz="2700">
                <a:solidFill>
                  <a:srgbClr val="242424"/>
                </a:solidFill>
                <a:highlight>
                  <a:srgbClr val="FFFFFF"/>
                </a:highlight>
                <a:latin typeface="Georgia"/>
                <a:ea typeface="Georgia"/>
                <a:cs typeface="Georgia"/>
                <a:sym typeface="Georgia"/>
              </a:rPr>
              <a:t>Convolutional Neural Network (ConvNet/CNN)</a:t>
            </a:r>
            <a:r>
              <a:rPr lang="en-US" sz="2700">
                <a:solidFill>
                  <a:srgbClr val="242424"/>
                </a:solidFill>
                <a:highlight>
                  <a:srgbClr val="FFFFFF"/>
                </a:highlight>
                <a:latin typeface="Georgia"/>
                <a:ea typeface="Georgia"/>
                <a:cs typeface="Georgia"/>
                <a:sym typeface="Georgia"/>
              </a:rPr>
              <a:t> is a Deep Learning algorithm that can take in an input image, assign importance (learnable weights and biases) to various aspects/objects in the image, and be able to differentiate one from the other.[2]</a:t>
            </a:r>
            <a:endParaRPr sz="2700">
              <a:solidFill>
                <a:srgbClr val="242424"/>
              </a:solidFill>
              <a:highlight>
                <a:srgbClr val="FFFFFF"/>
              </a:highlight>
              <a:latin typeface="Georgia"/>
              <a:ea typeface="Georgia"/>
              <a:cs typeface="Georgia"/>
              <a:sym typeface="Georgia"/>
            </a:endParaRPr>
          </a:p>
          <a:p>
            <a:pPr indent="0" lvl="0" marL="0" rtl="0" algn="l">
              <a:lnSpc>
                <a:spcPct val="90000"/>
              </a:lnSpc>
              <a:spcBef>
                <a:spcPts val="1000"/>
              </a:spcBef>
              <a:spcAft>
                <a:spcPts val="0"/>
              </a:spcAft>
              <a:buSzPts val="1800"/>
              <a:buNone/>
            </a:pPr>
            <a:r>
              <a:t/>
            </a:r>
            <a:endParaRPr sz="2700">
              <a:solidFill>
                <a:srgbClr val="242424"/>
              </a:solidFill>
              <a:highlight>
                <a:srgbClr val="FFFFFF"/>
              </a:highlight>
              <a:latin typeface="Georgia"/>
              <a:ea typeface="Georgia"/>
              <a:cs typeface="Georgia"/>
              <a:sym typeface="Georgia"/>
            </a:endParaRPr>
          </a:p>
          <a:p>
            <a:pPr indent="0" lvl="0" marL="0" rtl="0" algn="l">
              <a:lnSpc>
                <a:spcPct val="90000"/>
              </a:lnSpc>
              <a:spcBef>
                <a:spcPts val="1000"/>
              </a:spcBef>
              <a:spcAft>
                <a:spcPts val="0"/>
              </a:spcAft>
              <a:buSzPts val="1800"/>
              <a:buNone/>
            </a:pPr>
            <a:r>
              <a:rPr lang="en-US" sz="2700">
                <a:solidFill>
                  <a:srgbClr val="242424"/>
                </a:solidFill>
                <a:highlight>
                  <a:srgbClr val="FFFFFF"/>
                </a:highlight>
                <a:latin typeface="Georgia"/>
                <a:ea typeface="Georgia"/>
                <a:cs typeface="Georgia"/>
                <a:sym typeface="Georgia"/>
              </a:rPr>
              <a:t>Def2:- A CNN is a neural network that uses convolutional and pooling layers to extract features from data with grid-like topology, such as images.</a:t>
            </a:r>
            <a:endParaRPr sz="2700">
              <a:solidFill>
                <a:srgbClr val="242424"/>
              </a:solidFill>
              <a:highlight>
                <a:srgbClr val="FFFFFF"/>
              </a:highlight>
              <a:latin typeface="Georgia"/>
              <a:ea typeface="Georgia"/>
              <a:cs typeface="Georgia"/>
              <a:sym typeface="Georgi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2f4b0f2d7a5_0_54"/>
          <p:cNvSpPr txBox="1"/>
          <p:nvPr>
            <p:ph type="title"/>
          </p:nvPr>
        </p:nvSpPr>
        <p:spPr>
          <a:xfrm>
            <a:off x="838200" y="365125"/>
            <a:ext cx="10515600" cy="70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b="1" lang="en-US" sz="2700">
                <a:solidFill>
                  <a:srgbClr val="242424"/>
                </a:solidFill>
                <a:highlight>
                  <a:srgbClr val="FFFFFF"/>
                </a:highlight>
                <a:latin typeface="Georgia"/>
                <a:ea typeface="Georgia"/>
                <a:cs typeface="Georgia"/>
                <a:sym typeface="Georgia"/>
              </a:rPr>
              <a:t>Convolutional Neural Network</a:t>
            </a:r>
            <a:endParaRPr/>
          </a:p>
        </p:txBody>
      </p:sp>
      <p:sp>
        <p:nvSpPr>
          <p:cNvPr id="618" name="Google Shape;618;g2f4b0f2d7a5_0_54"/>
          <p:cNvSpPr txBox="1"/>
          <p:nvPr>
            <p:ph idx="1" type="body"/>
          </p:nvPr>
        </p:nvSpPr>
        <p:spPr>
          <a:xfrm>
            <a:off x="838200" y="1066225"/>
            <a:ext cx="10515600" cy="5373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000"/>
              </a:spcBef>
              <a:spcAft>
                <a:spcPts val="0"/>
              </a:spcAft>
              <a:buClr>
                <a:schemeClr val="dk1"/>
              </a:buClr>
              <a:buSzPct val="30357"/>
              <a:buFont typeface="Arial"/>
              <a:buNone/>
            </a:pPr>
            <a:r>
              <a:rPr lang="en-US" sz="3623">
                <a:solidFill>
                  <a:srgbClr val="610B38"/>
                </a:solidFill>
              </a:rPr>
              <a:t>Key Components:</a:t>
            </a:r>
            <a:endParaRPr sz="3623">
              <a:solidFill>
                <a:srgbClr val="610B38"/>
              </a:solidFill>
            </a:endParaRPr>
          </a:p>
          <a:p>
            <a:pPr indent="0" lvl="0" marL="0" rtl="0" algn="l">
              <a:lnSpc>
                <a:spcPct val="90000"/>
              </a:lnSpc>
              <a:spcBef>
                <a:spcPts val="1000"/>
              </a:spcBef>
              <a:spcAft>
                <a:spcPts val="0"/>
              </a:spcAft>
              <a:buClr>
                <a:schemeClr val="dk1"/>
              </a:buClr>
              <a:buSzPct val="39285"/>
              <a:buFont typeface="Arial"/>
              <a:buNone/>
            </a:pPr>
            <a:r>
              <a:t/>
            </a:r>
            <a:endParaRPr/>
          </a:p>
          <a:p>
            <a:pPr indent="0" lvl="0" marL="0" rtl="0" algn="l">
              <a:lnSpc>
                <a:spcPct val="90000"/>
              </a:lnSpc>
              <a:spcBef>
                <a:spcPts val="1000"/>
              </a:spcBef>
              <a:spcAft>
                <a:spcPts val="0"/>
              </a:spcAft>
              <a:buClr>
                <a:schemeClr val="dk1"/>
              </a:buClr>
              <a:buSzPct val="39285"/>
              <a:buFont typeface="Arial"/>
              <a:buNone/>
            </a:pPr>
            <a:r>
              <a:rPr lang="en-US"/>
              <a:t>1. Convolutional Layers: These layers apply filters to small regions of the input data, scanning the data in a sliding window fashion. This helps detect local patterns and features.</a:t>
            </a:r>
            <a:endParaRPr/>
          </a:p>
          <a:p>
            <a:pPr indent="0" lvl="0" marL="0" rtl="0" algn="l">
              <a:lnSpc>
                <a:spcPct val="90000"/>
              </a:lnSpc>
              <a:spcBef>
                <a:spcPts val="1000"/>
              </a:spcBef>
              <a:spcAft>
                <a:spcPts val="0"/>
              </a:spcAft>
              <a:buClr>
                <a:schemeClr val="dk1"/>
              </a:buClr>
              <a:buSzPct val="39285"/>
              <a:buFont typeface="Arial"/>
              <a:buNone/>
            </a:pPr>
            <a:r>
              <a:rPr lang="en-US"/>
              <a:t>2. Activation Functions: ReLU (Rectified Linear Unit) or other activation functions are applied to the output of convolutional layers to introduce non-linearity.</a:t>
            </a:r>
            <a:endParaRPr/>
          </a:p>
          <a:p>
            <a:pPr indent="0" lvl="0" marL="0" rtl="0" algn="l">
              <a:lnSpc>
                <a:spcPct val="90000"/>
              </a:lnSpc>
              <a:spcBef>
                <a:spcPts val="1000"/>
              </a:spcBef>
              <a:spcAft>
                <a:spcPts val="0"/>
              </a:spcAft>
              <a:buClr>
                <a:schemeClr val="dk1"/>
              </a:buClr>
              <a:buSzPct val="39285"/>
              <a:buFont typeface="Arial"/>
              <a:buNone/>
            </a:pPr>
            <a:r>
              <a:rPr lang="en-US"/>
              <a:t>3. Pooling Layers: These layers downsample the data, reducing spatial dimensions while retaining important features.</a:t>
            </a:r>
            <a:endParaRPr/>
          </a:p>
          <a:p>
            <a:pPr indent="0" lvl="0" marL="0" rtl="0" algn="l">
              <a:lnSpc>
                <a:spcPct val="90000"/>
              </a:lnSpc>
              <a:spcBef>
                <a:spcPts val="1000"/>
              </a:spcBef>
              <a:spcAft>
                <a:spcPts val="0"/>
              </a:spcAft>
              <a:buClr>
                <a:schemeClr val="dk1"/>
              </a:buClr>
              <a:buSzPct val="39285"/>
              <a:buFont typeface="Arial"/>
              <a:buNone/>
            </a:pPr>
            <a:r>
              <a:rPr lang="en-US"/>
              <a:t>4. Flatten Layer: This layer flattens the output of convolutional and pooling layers into a 1D array for further processing.</a:t>
            </a:r>
            <a:endParaRPr/>
          </a:p>
          <a:p>
            <a:pPr indent="0" lvl="0" marL="0" rtl="0" algn="l">
              <a:lnSpc>
                <a:spcPct val="90000"/>
              </a:lnSpc>
              <a:spcBef>
                <a:spcPts val="1000"/>
              </a:spcBef>
              <a:spcAft>
                <a:spcPts val="0"/>
              </a:spcAft>
              <a:buClr>
                <a:schemeClr val="dk1"/>
              </a:buClr>
              <a:buSzPct val="39285"/>
              <a:buFont typeface="Arial"/>
              <a:buNone/>
            </a:pPr>
            <a:r>
              <a:rPr lang="en-US"/>
              <a:t>5. Dense Layers: Fully connected layers that perform classification or regression tasks.</a:t>
            </a:r>
            <a:endParaRPr/>
          </a:p>
          <a:p>
            <a:pPr indent="0" lvl="0" marL="0" rtl="0" algn="l">
              <a:lnSpc>
                <a:spcPct val="90000"/>
              </a:lnSpc>
              <a:spcBef>
                <a:spcPts val="1000"/>
              </a:spcBef>
              <a:spcAft>
                <a:spcPts val="0"/>
              </a:spcAft>
              <a:buSzPct val="69498"/>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f4b0f2d7a5_0_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How CNNs Works:</a:t>
            </a:r>
            <a:endParaRPr/>
          </a:p>
        </p:txBody>
      </p:sp>
      <p:sp>
        <p:nvSpPr>
          <p:cNvPr id="624" name="Google Shape;624;g2f4b0f2d7a5_0_7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lang="en-US"/>
              <a:t>1. Convolution: Filters scan the input data, computing dot products to generate feature maps.</a:t>
            </a:r>
            <a:endParaRPr/>
          </a:p>
          <a:p>
            <a:pPr indent="0" lvl="0" marL="0" rtl="0" algn="l">
              <a:lnSpc>
                <a:spcPct val="90000"/>
              </a:lnSpc>
              <a:spcBef>
                <a:spcPts val="1000"/>
              </a:spcBef>
              <a:spcAft>
                <a:spcPts val="0"/>
              </a:spcAft>
              <a:buClr>
                <a:schemeClr val="dk1"/>
              </a:buClr>
              <a:buSzPts val="1100"/>
              <a:buFont typeface="Arial"/>
              <a:buNone/>
            </a:pPr>
            <a:r>
              <a:rPr lang="en-US"/>
              <a:t>2. Activation: Activation functions introduce non-linearity to the feature maps.</a:t>
            </a:r>
            <a:endParaRPr/>
          </a:p>
          <a:p>
            <a:pPr indent="0" lvl="0" marL="0" rtl="0" algn="l">
              <a:lnSpc>
                <a:spcPct val="90000"/>
              </a:lnSpc>
              <a:spcBef>
                <a:spcPts val="1000"/>
              </a:spcBef>
              <a:spcAft>
                <a:spcPts val="0"/>
              </a:spcAft>
              <a:buClr>
                <a:schemeClr val="dk1"/>
              </a:buClr>
              <a:buSzPts val="1100"/>
              <a:buFont typeface="Arial"/>
              <a:buNone/>
            </a:pPr>
            <a:r>
              <a:rPr lang="en-US"/>
              <a:t>3. Pooling: Downsampling reduces spatial dimensions, retaining important features.</a:t>
            </a:r>
            <a:endParaRPr/>
          </a:p>
          <a:p>
            <a:pPr indent="0" lvl="0" marL="0" rtl="0" algn="l">
              <a:lnSpc>
                <a:spcPct val="90000"/>
              </a:lnSpc>
              <a:spcBef>
                <a:spcPts val="1000"/>
              </a:spcBef>
              <a:spcAft>
                <a:spcPts val="0"/>
              </a:spcAft>
              <a:buClr>
                <a:schemeClr val="dk1"/>
              </a:buClr>
              <a:buSzPts val="1100"/>
              <a:buFont typeface="Arial"/>
              <a:buNone/>
            </a:pPr>
            <a:r>
              <a:rPr lang="en-US"/>
              <a:t>4. Flattening: The output is flattened into a 1D array.</a:t>
            </a:r>
            <a:endParaRPr/>
          </a:p>
          <a:p>
            <a:pPr indent="0" lvl="0" marL="0" rtl="0" algn="l">
              <a:lnSpc>
                <a:spcPct val="90000"/>
              </a:lnSpc>
              <a:spcBef>
                <a:spcPts val="1000"/>
              </a:spcBef>
              <a:spcAft>
                <a:spcPts val="0"/>
              </a:spcAft>
              <a:buClr>
                <a:schemeClr val="dk1"/>
              </a:buClr>
              <a:buSzPts val="1100"/>
              <a:buFont typeface="Arial"/>
              <a:buNone/>
            </a:pPr>
            <a:r>
              <a:rPr lang="en-US"/>
              <a:t>5. Classification/Regression: Dense layers perform the final task.</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f4b0f2d7a5_0_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Architecture of CNN</a:t>
            </a:r>
            <a:endParaRPr/>
          </a:p>
        </p:txBody>
      </p:sp>
      <p:sp>
        <p:nvSpPr>
          <p:cNvPr id="630" name="Google Shape;630;g2f4b0f2d7a5_0_4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631" name="Google Shape;631;g2f4b0f2d7a5_0_40"/>
          <p:cNvPicPr preferRelativeResize="0"/>
          <p:nvPr/>
        </p:nvPicPr>
        <p:blipFill rotWithShape="1">
          <a:blip r:embed="rId3">
            <a:alphaModFix/>
          </a:blip>
          <a:srcRect b="0" l="0" r="0" t="0"/>
          <a:stretch/>
        </p:blipFill>
        <p:spPr>
          <a:xfrm>
            <a:off x="1003600" y="2085975"/>
            <a:ext cx="10350201" cy="3956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2f4bc2d1e55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2400">
                <a:solidFill>
                  <a:srgbClr val="161616"/>
                </a:solidFill>
                <a:highlight>
                  <a:srgbClr val="FFFFFF"/>
                </a:highlight>
                <a:latin typeface="Arial"/>
                <a:ea typeface="Arial"/>
                <a:cs typeface="Arial"/>
                <a:sym typeface="Arial"/>
              </a:rPr>
              <a:t>Convolutional layer Operations</a:t>
            </a:r>
            <a:endParaRPr b="1" sz="4700"/>
          </a:p>
        </p:txBody>
      </p:sp>
      <p:sp>
        <p:nvSpPr>
          <p:cNvPr id="637" name="Google Shape;637;g2f4bc2d1e55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638" name="Google Shape;638;g2f4bc2d1e55_0_0"/>
          <p:cNvPicPr preferRelativeResize="0"/>
          <p:nvPr/>
        </p:nvPicPr>
        <p:blipFill rotWithShape="1">
          <a:blip r:embed="rId3">
            <a:alphaModFix/>
          </a:blip>
          <a:srcRect b="0" l="0" r="0" t="0"/>
          <a:stretch/>
        </p:blipFill>
        <p:spPr>
          <a:xfrm>
            <a:off x="1359050" y="1885950"/>
            <a:ext cx="9241575" cy="42908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2f4b0f2d7a5_0_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Pooling Operations in CNN</a:t>
            </a:r>
            <a:endParaRPr/>
          </a:p>
        </p:txBody>
      </p:sp>
      <p:sp>
        <p:nvSpPr>
          <p:cNvPr id="644" name="Google Shape;644;g2f4b0f2d7a5_0_3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sz="4400"/>
              <a:t>Types of Pooling</a:t>
            </a:r>
            <a:endParaRPr/>
          </a:p>
        </p:txBody>
      </p:sp>
      <p:pic>
        <p:nvPicPr>
          <p:cNvPr id="645" name="Google Shape;645;g2f4b0f2d7a5_0_34"/>
          <p:cNvPicPr preferRelativeResize="0"/>
          <p:nvPr/>
        </p:nvPicPr>
        <p:blipFill rotWithShape="1">
          <a:blip r:embed="rId3">
            <a:alphaModFix/>
          </a:blip>
          <a:srcRect b="0" l="0" r="0" t="0"/>
          <a:stretch/>
        </p:blipFill>
        <p:spPr>
          <a:xfrm>
            <a:off x="2362675" y="2759925"/>
            <a:ext cx="8112500" cy="3416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2f4b0f2d7a5_0_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lang="en-US" sz="2800"/>
              <a:t>Flattening Operations in CNN</a:t>
            </a:r>
            <a:endParaRPr/>
          </a:p>
        </p:txBody>
      </p:sp>
      <p:sp>
        <p:nvSpPr>
          <p:cNvPr id="651" name="Google Shape;651;g2f4b0f2d7a5_0_6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652" name="Google Shape;652;g2f4b0f2d7a5_0_60"/>
          <p:cNvPicPr preferRelativeResize="0"/>
          <p:nvPr/>
        </p:nvPicPr>
        <p:blipFill rotWithShape="1">
          <a:blip r:embed="rId3">
            <a:alphaModFix/>
          </a:blip>
          <a:srcRect b="0" l="0" r="0" t="0"/>
          <a:stretch/>
        </p:blipFill>
        <p:spPr>
          <a:xfrm>
            <a:off x="2279025" y="2425400"/>
            <a:ext cx="7547975" cy="3751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e4c6639ba4_0_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t/>
            </a:r>
            <a:endParaRPr b="1" sz="1800">
              <a:solidFill>
                <a:srgbClr val="273239"/>
              </a:solidFill>
              <a:highlight>
                <a:srgbClr val="FFFFFF"/>
              </a:highlight>
              <a:latin typeface="Nunito"/>
              <a:ea typeface="Nunito"/>
              <a:cs typeface="Nunito"/>
              <a:sym typeface="Nunito"/>
            </a:endParaRPr>
          </a:p>
          <a:p>
            <a:pPr indent="0" lvl="0" marL="0" rtl="0" algn="l">
              <a:lnSpc>
                <a:spcPct val="90000"/>
              </a:lnSpc>
              <a:spcBef>
                <a:spcPts val="0"/>
              </a:spcBef>
              <a:spcAft>
                <a:spcPts val="0"/>
              </a:spcAft>
              <a:buSzPts val="1800"/>
              <a:buNone/>
            </a:pPr>
            <a:r>
              <a:t/>
            </a:r>
            <a:endParaRPr/>
          </a:p>
        </p:txBody>
      </p:sp>
      <p:sp>
        <p:nvSpPr>
          <p:cNvPr id="179" name="Google Shape;179;g1e4c6639ba4_0_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800"/>
              <a:buNone/>
            </a:pPr>
            <a:r>
              <a:rPr b="1" lang="en-US" sz="3000">
                <a:solidFill>
                  <a:srgbClr val="273239"/>
                </a:solidFill>
                <a:highlight>
                  <a:srgbClr val="FFFFFF"/>
                </a:highlight>
                <a:latin typeface="Nunito"/>
                <a:ea typeface="Nunito"/>
                <a:cs typeface="Nunito"/>
                <a:sym typeface="Nunito"/>
              </a:rPr>
              <a:t>Structure of an AI Agent :-</a:t>
            </a:r>
            <a:endParaRPr b="1" sz="3000">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b="1" sz="2200">
              <a:solidFill>
                <a:srgbClr val="FF0000"/>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rPr b="1" lang="en-US" sz="2000">
                <a:solidFill>
                  <a:srgbClr val="FF0000"/>
                </a:solidFill>
                <a:highlight>
                  <a:srgbClr val="F9F9F9"/>
                </a:highlight>
                <a:latin typeface="Nunito"/>
                <a:ea typeface="Nunito"/>
                <a:cs typeface="Nunito"/>
                <a:sym typeface="Nunito"/>
              </a:rPr>
              <a:t>                 </a:t>
            </a:r>
            <a:r>
              <a:rPr b="1" lang="en-US" sz="2500">
                <a:solidFill>
                  <a:srgbClr val="FF0000"/>
                </a:solidFill>
                <a:highlight>
                  <a:srgbClr val="F9F9F9"/>
                </a:highlight>
                <a:latin typeface="Nunito"/>
                <a:ea typeface="Nunito"/>
                <a:cs typeface="Nunito"/>
                <a:sym typeface="Nunito"/>
              </a:rPr>
              <a:t>   AI Agent =  Architecture + Agent Program</a:t>
            </a:r>
            <a:endParaRPr b="1" sz="2500">
              <a:solidFill>
                <a:srgbClr val="FF0000"/>
              </a:solidFill>
              <a:highlight>
                <a:srgbClr val="F9F9F9"/>
              </a:highlight>
              <a:latin typeface="Nunito"/>
              <a:ea typeface="Nunito"/>
              <a:cs typeface="Nunito"/>
              <a:sym typeface="Nunito"/>
            </a:endParaRPr>
          </a:p>
          <a:p>
            <a:pPr indent="0" lvl="0" marL="0" rtl="0" algn="l">
              <a:lnSpc>
                <a:spcPct val="90000"/>
              </a:lnSpc>
              <a:spcBef>
                <a:spcPts val="1000"/>
              </a:spcBef>
              <a:spcAft>
                <a:spcPts val="0"/>
              </a:spcAft>
              <a:buSzPts val="1800"/>
              <a:buNone/>
            </a:pPr>
            <a:r>
              <a:t/>
            </a:r>
            <a:endParaRPr i="1" sz="2000">
              <a:solidFill>
                <a:srgbClr val="273239"/>
              </a:solidFill>
              <a:highlight>
                <a:srgbClr val="F9F9F9"/>
              </a:highlight>
              <a:latin typeface="Nunito"/>
              <a:ea typeface="Nunito"/>
              <a:cs typeface="Nunito"/>
              <a:sym typeface="Nunito"/>
            </a:endParaRPr>
          </a:p>
          <a:p>
            <a:pPr indent="0" lvl="0" marL="0" rtl="0" algn="l">
              <a:lnSpc>
                <a:spcPct val="90000"/>
              </a:lnSpc>
              <a:spcBef>
                <a:spcPts val="1000"/>
              </a:spcBef>
              <a:spcAft>
                <a:spcPts val="0"/>
              </a:spcAft>
              <a:buSzPts val="1800"/>
              <a:buNone/>
            </a:pPr>
            <a:r>
              <a:rPr b="1" lang="en-US" sz="2300">
                <a:solidFill>
                  <a:srgbClr val="273239"/>
                </a:solidFill>
                <a:highlight>
                  <a:srgbClr val="FFFFFF"/>
                </a:highlight>
                <a:latin typeface="Nunito"/>
                <a:ea typeface="Nunito"/>
                <a:cs typeface="Nunito"/>
                <a:sym typeface="Nunito"/>
              </a:rPr>
              <a:t>Architecture</a:t>
            </a:r>
            <a:r>
              <a:rPr lang="en-US" sz="2300">
                <a:solidFill>
                  <a:srgbClr val="273239"/>
                </a:solidFill>
                <a:highlight>
                  <a:srgbClr val="FFFFFF"/>
                </a:highlight>
                <a:latin typeface="Nunito"/>
                <a:ea typeface="Nunito"/>
                <a:cs typeface="Nunito"/>
                <a:sym typeface="Nunito"/>
              </a:rPr>
              <a:t> is the machinery that the agent executes on. It is a device with sensors and actuators, for example, a robotic car, a camera, and a PC. </a:t>
            </a:r>
            <a:endParaRPr sz="2300">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t/>
            </a:r>
            <a:endParaRPr sz="2300">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rPr b="1" lang="en-US" sz="2300">
                <a:solidFill>
                  <a:srgbClr val="273239"/>
                </a:solidFill>
                <a:highlight>
                  <a:srgbClr val="FFFFFF"/>
                </a:highlight>
                <a:latin typeface="Nunito"/>
                <a:ea typeface="Nunito"/>
                <a:cs typeface="Nunito"/>
                <a:sym typeface="Nunito"/>
              </a:rPr>
              <a:t>An agent program</a:t>
            </a:r>
            <a:r>
              <a:rPr lang="en-US" sz="2300">
                <a:solidFill>
                  <a:srgbClr val="273239"/>
                </a:solidFill>
                <a:highlight>
                  <a:srgbClr val="FFFFFF"/>
                </a:highlight>
                <a:latin typeface="Nunito"/>
                <a:ea typeface="Nunito"/>
                <a:cs typeface="Nunito"/>
                <a:sym typeface="Nunito"/>
              </a:rPr>
              <a:t> is an implementation of an agent function. An </a:t>
            </a:r>
            <a:r>
              <a:rPr b="1" lang="en-US" sz="2300">
                <a:solidFill>
                  <a:srgbClr val="273239"/>
                </a:solidFill>
                <a:highlight>
                  <a:srgbClr val="FFFFFF"/>
                </a:highlight>
                <a:latin typeface="Nunito"/>
                <a:ea typeface="Nunito"/>
                <a:cs typeface="Nunito"/>
                <a:sym typeface="Nunito"/>
              </a:rPr>
              <a:t>agent function</a:t>
            </a:r>
            <a:r>
              <a:rPr lang="en-US" sz="2300">
                <a:solidFill>
                  <a:srgbClr val="273239"/>
                </a:solidFill>
                <a:highlight>
                  <a:srgbClr val="FFFFFF"/>
                </a:highlight>
                <a:latin typeface="Nunito"/>
                <a:ea typeface="Nunito"/>
                <a:cs typeface="Nunito"/>
                <a:sym typeface="Nunito"/>
              </a:rPr>
              <a:t> is a map from the percept sequence(history of all that an agent has perceived to date) to an action</a:t>
            </a:r>
            <a:r>
              <a:rPr lang="en-US" sz="2000">
                <a:solidFill>
                  <a:srgbClr val="273239"/>
                </a:solidFill>
                <a:highlight>
                  <a:srgbClr val="FFFFFF"/>
                </a:highlight>
                <a:latin typeface="Nunito"/>
                <a:ea typeface="Nunito"/>
                <a:cs typeface="Nunito"/>
                <a:sym typeface="Nunito"/>
              </a:rPr>
              <a:t>. </a:t>
            </a:r>
            <a:endParaRPr i="1" sz="2000">
              <a:solidFill>
                <a:srgbClr val="273239"/>
              </a:solidFill>
              <a:highlight>
                <a:srgbClr val="F9F9F9"/>
              </a:highlight>
              <a:latin typeface="Nunito"/>
              <a:ea typeface="Nunito"/>
              <a:cs typeface="Nunito"/>
              <a:sym typeface="Nuni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f4b0f2d7a5_0_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lang="en-US"/>
              <a:t>Applications of CNN</a:t>
            </a:r>
            <a:endParaRPr/>
          </a:p>
        </p:txBody>
      </p:sp>
      <p:sp>
        <p:nvSpPr>
          <p:cNvPr id="658" name="Google Shape;658;g2f4b0f2d7a5_0_6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1000"/>
              </a:spcBef>
              <a:spcAft>
                <a:spcPts val="0"/>
              </a:spcAft>
              <a:buClr>
                <a:schemeClr val="dk1"/>
              </a:buClr>
              <a:buSzPts val="770"/>
              <a:buFont typeface="Arial"/>
              <a:buNone/>
            </a:pPr>
            <a:r>
              <a:t/>
            </a:r>
            <a:endParaRPr sz="4400"/>
          </a:p>
          <a:p>
            <a:pPr indent="0" lvl="0" marL="0" rtl="0" algn="l">
              <a:lnSpc>
                <a:spcPct val="90000"/>
              </a:lnSpc>
              <a:spcBef>
                <a:spcPts val="1000"/>
              </a:spcBef>
              <a:spcAft>
                <a:spcPts val="0"/>
              </a:spcAft>
              <a:buClr>
                <a:schemeClr val="dk1"/>
              </a:buClr>
              <a:buSzPts val="770"/>
              <a:buFont typeface="Arial"/>
              <a:buNone/>
            </a:pPr>
            <a:r>
              <a:rPr lang="en-US" sz="4400"/>
              <a:t>1. Image Classification: CNNs excel in image classification tasks, such as object recognition.</a:t>
            </a:r>
            <a:endParaRPr sz="4400"/>
          </a:p>
          <a:p>
            <a:pPr indent="0" lvl="0" marL="0" rtl="0" algn="l">
              <a:lnSpc>
                <a:spcPct val="90000"/>
              </a:lnSpc>
              <a:spcBef>
                <a:spcPts val="1000"/>
              </a:spcBef>
              <a:spcAft>
                <a:spcPts val="0"/>
              </a:spcAft>
              <a:buClr>
                <a:schemeClr val="dk1"/>
              </a:buClr>
              <a:buSzPts val="770"/>
              <a:buFont typeface="Arial"/>
              <a:buNone/>
            </a:pPr>
            <a:r>
              <a:rPr lang="en-US" sz="4400"/>
              <a:t>2. Object Detection: CNNs are used in object detection tasks, like bounding box prediction.</a:t>
            </a:r>
            <a:endParaRPr sz="4400"/>
          </a:p>
          <a:p>
            <a:pPr indent="0" lvl="0" marL="0" rtl="0" algn="l">
              <a:lnSpc>
                <a:spcPct val="90000"/>
              </a:lnSpc>
              <a:spcBef>
                <a:spcPts val="1000"/>
              </a:spcBef>
              <a:spcAft>
                <a:spcPts val="0"/>
              </a:spcAft>
              <a:buClr>
                <a:schemeClr val="dk1"/>
              </a:buClr>
              <a:buSzPts val="770"/>
              <a:buFont typeface="Arial"/>
              <a:buNone/>
            </a:pPr>
            <a:r>
              <a:rPr lang="en-US" sz="4400"/>
              <a:t>3. Image Segmentation: CNNs help segment images into regions of interest.</a:t>
            </a:r>
            <a:endParaRPr sz="4400"/>
          </a:p>
          <a:p>
            <a:pPr indent="0" lvl="0" marL="0" rtl="0" algn="l">
              <a:lnSpc>
                <a:spcPct val="90000"/>
              </a:lnSpc>
              <a:spcBef>
                <a:spcPts val="1000"/>
              </a:spcBef>
              <a:spcAft>
                <a:spcPts val="0"/>
              </a:spcAft>
              <a:buClr>
                <a:schemeClr val="dk1"/>
              </a:buClr>
              <a:buSzPts val="770"/>
              <a:buFont typeface="Arial"/>
              <a:buNone/>
            </a:pPr>
            <a:r>
              <a:rPr lang="en-US" sz="4400"/>
              <a:t>4. Video Analysis: CNNs are applied to video analysis tasks, such as action recognition.</a:t>
            </a:r>
            <a:endParaRPr sz="4400"/>
          </a:p>
          <a:p>
            <a:pPr indent="0" lvl="0" marL="0" rtl="0" algn="l">
              <a:lnSpc>
                <a:spcPct val="90000"/>
              </a:lnSpc>
              <a:spcBef>
                <a:spcPts val="1000"/>
              </a:spcBef>
              <a:spcAft>
                <a:spcPts val="0"/>
              </a:spcAft>
              <a:buSzPct val="58441"/>
              <a:buNone/>
            </a:pPr>
            <a:r>
              <a:t/>
            </a:r>
            <a:endParaRPr sz="44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2f4b0f2d7a5_0_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Challenges and Limitations:[3]</a:t>
            </a:r>
            <a:endParaRPr/>
          </a:p>
        </p:txBody>
      </p:sp>
      <p:sp>
        <p:nvSpPr>
          <p:cNvPr id="664" name="Google Shape;664;g2f4b0f2d7a5_0_7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200000"/>
              </a:lnSpc>
              <a:spcBef>
                <a:spcPts val="1000"/>
              </a:spcBef>
              <a:spcAft>
                <a:spcPts val="0"/>
              </a:spcAft>
              <a:buClr>
                <a:schemeClr val="dk1"/>
              </a:buClr>
              <a:buSzPts val="1100"/>
              <a:buFont typeface="Arial"/>
              <a:buNone/>
            </a:pPr>
            <a:r>
              <a:rPr lang="en-US"/>
              <a:t>1. Computational Cost: CNNs can be computationally expensive.</a:t>
            </a:r>
            <a:endParaRPr/>
          </a:p>
          <a:p>
            <a:pPr indent="0" lvl="0" marL="0" rtl="0" algn="l">
              <a:lnSpc>
                <a:spcPct val="200000"/>
              </a:lnSpc>
              <a:spcBef>
                <a:spcPts val="1000"/>
              </a:spcBef>
              <a:spcAft>
                <a:spcPts val="0"/>
              </a:spcAft>
              <a:buClr>
                <a:schemeClr val="dk1"/>
              </a:buClr>
              <a:buSzPts val="1100"/>
              <a:buFont typeface="Arial"/>
              <a:buNone/>
            </a:pPr>
            <a:r>
              <a:rPr lang="en-US"/>
              <a:t>2. Overfitting: CNNs can suffer from overfitting,</a:t>
            </a:r>
            <a:endParaRPr/>
          </a:p>
          <a:p>
            <a:pPr indent="0" lvl="0" marL="0" rtl="0" algn="l">
              <a:lnSpc>
                <a:spcPct val="200000"/>
              </a:lnSpc>
              <a:spcBef>
                <a:spcPts val="1000"/>
              </a:spcBef>
              <a:spcAft>
                <a:spcPts val="0"/>
              </a:spcAft>
              <a:buClr>
                <a:schemeClr val="dk1"/>
              </a:buClr>
              <a:buSzPts val="1100"/>
              <a:buFont typeface="Arial"/>
              <a:buNone/>
            </a:pPr>
            <a:r>
              <a:rPr lang="en-US"/>
              <a:t>3. Interpretability: Understanding CNN decisions can be challenging.</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2f4b0f2d7a5_0_8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69565"/>
              </a:lnSpc>
              <a:spcBef>
                <a:spcPts val="0"/>
              </a:spcBef>
              <a:spcAft>
                <a:spcPts val="0"/>
              </a:spcAft>
              <a:buClr>
                <a:schemeClr val="dk1"/>
              </a:buClr>
              <a:buSzPct val="34920"/>
              <a:buFont typeface="Arial"/>
              <a:buNone/>
            </a:pPr>
            <a:r>
              <a:rPr b="1" lang="en-US" sz="3150">
                <a:solidFill>
                  <a:srgbClr val="242424"/>
                </a:solidFill>
                <a:highlight>
                  <a:srgbClr val="FFFFFF"/>
                </a:highlight>
                <a:latin typeface="Arial"/>
                <a:ea typeface="Arial"/>
                <a:cs typeface="Arial"/>
                <a:sym typeface="Arial"/>
              </a:rPr>
              <a:t>Recurrent Neural Networks</a:t>
            </a:r>
            <a:endParaRPr b="1" sz="3150">
              <a:solidFill>
                <a:srgbClr val="242424"/>
              </a:solidFill>
              <a:highlight>
                <a:srgbClr val="FFFFFF"/>
              </a:highlight>
              <a:latin typeface="Arial"/>
              <a:ea typeface="Arial"/>
              <a:cs typeface="Arial"/>
              <a:sym typeface="Arial"/>
            </a:endParaRPr>
          </a:p>
          <a:p>
            <a:pPr indent="0" lvl="0" marL="0" rtl="0" algn="l">
              <a:lnSpc>
                <a:spcPct val="90000"/>
              </a:lnSpc>
              <a:spcBef>
                <a:spcPts val="0"/>
              </a:spcBef>
              <a:spcAft>
                <a:spcPts val="0"/>
              </a:spcAft>
              <a:buSzPct val="45454"/>
              <a:buNone/>
            </a:pPr>
            <a:r>
              <a:t/>
            </a:r>
            <a:endParaRPr/>
          </a:p>
        </p:txBody>
      </p:sp>
      <p:sp>
        <p:nvSpPr>
          <p:cNvPr id="670" name="Google Shape;670;g2f4b0f2d7a5_0_86"/>
          <p:cNvSpPr txBox="1"/>
          <p:nvPr>
            <p:ph idx="1" type="body"/>
          </p:nvPr>
        </p:nvSpPr>
        <p:spPr>
          <a:xfrm>
            <a:off x="838200" y="1317250"/>
            <a:ext cx="10515600" cy="4859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en-US" sz="2900">
                <a:solidFill>
                  <a:srgbClr val="980000"/>
                </a:solidFill>
              </a:rPr>
              <a:t>Motivation/Need</a:t>
            </a:r>
            <a:r>
              <a:rPr lang="en-US" sz="4000"/>
              <a:t> : </a:t>
            </a:r>
            <a:r>
              <a:rPr lang="en-US" sz="2700">
                <a:solidFill>
                  <a:srgbClr val="242424"/>
                </a:solidFill>
                <a:highlight>
                  <a:srgbClr val="FFFFFF"/>
                </a:highlight>
                <a:latin typeface="Georgia"/>
                <a:ea typeface="Georgia"/>
                <a:cs typeface="Georgia"/>
                <a:sym typeface="Georgia"/>
              </a:rPr>
              <a:t>If you want to make predictions on sequential or time series data (e.g., text, audio, etc.) traditional neural networks are a bad choice. But why?</a:t>
            </a:r>
            <a:endParaRPr sz="2700">
              <a:solidFill>
                <a:srgbClr val="242424"/>
              </a:solidFill>
              <a:highlight>
                <a:srgbClr val="FFFFFF"/>
              </a:highlight>
              <a:latin typeface="Georgia"/>
              <a:ea typeface="Georgia"/>
              <a:cs typeface="Georgia"/>
              <a:sym typeface="Georgia"/>
            </a:endParaRPr>
          </a:p>
          <a:p>
            <a:pPr indent="0" lvl="0" marL="0" rtl="0" algn="l">
              <a:lnSpc>
                <a:spcPct val="90000"/>
              </a:lnSpc>
              <a:spcBef>
                <a:spcPts val="1000"/>
              </a:spcBef>
              <a:spcAft>
                <a:spcPts val="0"/>
              </a:spcAft>
              <a:buSzPts val="1800"/>
              <a:buNone/>
            </a:pPr>
            <a:r>
              <a:t/>
            </a:r>
            <a:endParaRPr sz="2700">
              <a:solidFill>
                <a:srgbClr val="242424"/>
              </a:solidFill>
              <a:highlight>
                <a:srgbClr val="FFFFFF"/>
              </a:highlight>
              <a:latin typeface="Georgia"/>
              <a:ea typeface="Georgia"/>
              <a:cs typeface="Georgia"/>
              <a:sym typeface="Georgia"/>
            </a:endParaRPr>
          </a:p>
          <a:p>
            <a:pPr indent="0" lvl="0" marL="0" rtl="0" algn="l">
              <a:lnSpc>
                <a:spcPct val="90000"/>
              </a:lnSpc>
              <a:spcBef>
                <a:spcPts val="1000"/>
              </a:spcBef>
              <a:spcAft>
                <a:spcPts val="0"/>
              </a:spcAft>
              <a:buSzPts val="1800"/>
              <a:buNone/>
            </a:pPr>
            <a:r>
              <a:rPr lang="en-US" sz="2700">
                <a:highlight>
                  <a:srgbClr val="E9F2FD"/>
                </a:highlight>
                <a:latin typeface="Georgia"/>
                <a:ea typeface="Georgia"/>
                <a:cs typeface="Georgia"/>
                <a:sym typeface="Georgia"/>
              </a:rPr>
              <a:t>In time series data, the current observation depends on previous observations, and thus observations are not independent from each other. </a:t>
            </a:r>
            <a:r>
              <a:rPr lang="en-US" sz="2700">
                <a:solidFill>
                  <a:srgbClr val="242424"/>
                </a:solidFill>
                <a:highlight>
                  <a:srgbClr val="FFFFFF"/>
                </a:highlight>
                <a:latin typeface="Georgia"/>
                <a:ea typeface="Georgia"/>
                <a:cs typeface="Georgia"/>
                <a:sym typeface="Georgia"/>
              </a:rPr>
              <a:t>Traditional neural networks, however, view each observation as independent as the networks are not able to retain past or historical information. Bascially, they have no memory of what happend in the past.</a:t>
            </a:r>
            <a:endParaRPr sz="2700">
              <a:solidFill>
                <a:srgbClr val="242424"/>
              </a:solidFill>
              <a:highlight>
                <a:srgbClr val="FFFFFF"/>
              </a:highlight>
              <a:latin typeface="Georgia"/>
              <a:ea typeface="Georgia"/>
              <a:cs typeface="Georgia"/>
              <a:sym typeface="Georgi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2f4b0f2d7a5_0_9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69565"/>
              </a:lnSpc>
              <a:spcBef>
                <a:spcPts val="0"/>
              </a:spcBef>
              <a:spcAft>
                <a:spcPts val="0"/>
              </a:spcAft>
              <a:buClr>
                <a:schemeClr val="dk1"/>
              </a:buClr>
              <a:buSzPts val="1100"/>
              <a:buFont typeface="Arial"/>
              <a:buNone/>
            </a:pPr>
            <a:r>
              <a:rPr b="1" lang="en-US" sz="3150">
                <a:solidFill>
                  <a:srgbClr val="242424"/>
                </a:solidFill>
                <a:highlight>
                  <a:srgbClr val="FFFFFF"/>
                </a:highlight>
                <a:latin typeface="Arial"/>
                <a:ea typeface="Arial"/>
                <a:cs typeface="Arial"/>
                <a:sym typeface="Arial"/>
              </a:rPr>
              <a:t>Recurrent Neural Networks</a:t>
            </a:r>
            <a:endParaRPr/>
          </a:p>
        </p:txBody>
      </p:sp>
      <p:sp>
        <p:nvSpPr>
          <p:cNvPr id="676" name="Google Shape;676;g2f4b0f2d7a5_0_9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3200"/>
              <a:t>Def</a:t>
            </a:r>
            <a:r>
              <a:rPr lang="en-US" sz="4300"/>
              <a:t>:- </a:t>
            </a:r>
            <a:r>
              <a:rPr lang="en-US" sz="2850">
                <a:highlight>
                  <a:srgbClr val="FFFFFF"/>
                </a:highlight>
                <a:latin typeface="Times New Roman"/>
                <a:ea typeface="Times New Roman"/>
                <a:cs typeface="Times New Roman"/>
                <a:sym typeface="Times New Roman"/>
              </a:rPr>
              <a:t>Recurrent Neural Network(RNN) is a type of</a:t>
            </a:r>
            <a:r>
              <a:rPr lang="en-US" sz="2850">
                <a:highlight>
                  <a:schemeClr val="lt1"/>
                </a:highlight>
                <a:latin typeface="Times New Roman"/>
                <a:ea typeface="Times New Roman"/>
                <a:cs typeface="Times New Roman"/>
                <a:sym typeface="Times New Roman"/>
              </a:rPr>
              <a:t> </a:t>
            </a:r>
            <a:r>
              <a:rPr lang="en-US" sz="2850">
                <a:solidFill>
                  <a:schemeClr val="hlink"/>
                </a:solidFill>
                <a:highlight>
                  <a:schemeClr val="lt1"/>
                </a:highlight>
                <a:uFill>
                  <a:noFill/>
                </a:uFill>
                <a:latin typeface="Times New Roman"/>
                <a:ea typeface="Times New Roman"/>
                <a:cs typeface="Times New Roman"/>
                <a:sym typeface="Times New Roman"/>
                <a:hlinkClick r:id="rId3"/>
              </a:rPr>
              <a:t>Neural Network</a:t>
            </a:r>
            <a:r>
              <a:rPr lang="en-US" sz="2850">
                <a:highlight>
                  <a:schemeClr val="dk1"/>
                </a:highlight>
                <a:latin typeface="Times New Roman"/>
                <a:ea typeface="Times New Roman"/>
                <a:cs typeface="Times New Roman"/>
                <a:sym typeface="Times New Roman"/>
              </a:rPr>
              <a:t> </a:t>
            </a:r>
            <a:r>
              <a:rPr lang="en-US" sz="2850">
                <a:highlight>
                  <a:srgbClr val="FFFFFF"/>
                </a:highlight>
                <a:latin typeface="Times New Roman"/>
                <a:ea typeface="Times New Roman"/>
                <a:cs typeface="Times New Roman"/>
                <a:sym typeface="Times New Roman"/>
              </a:rPr>
              <a:t>where the output from the previous step is fed as input to the current step.</a:t>
            </a:r>
            <a:endParaRPr sz="2850">
              <a:highlight>
                <a:srgbClr val="FFFFFF"/>
              </a:highlight>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t/>
            </a:r>
            <a:endParaRPr sz="2850">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rPr lang="en-US" sz="3000">
                <a:solidFill>
                  <a:srgbClr val="242424"/>
                </a:solidFill>
                <a:highlight>
                  <a:srgbClr val="FFFFFF"/>
                </a:highlight>
                <a:latin typeface="Times New Roman"/>
                <a:ea typeface="Times New Roman"/>
                <a:cs typeface="Times New Roman"/>
                <a:sym typeface="Times New Roman"/>
              </a:rPr>
              <a:t>With this, RNNs can be trained to remember concepts based on context, i.e., learn repeated patterns.</a:t>
            </a:r>
            <a:endParaRPr sz="3000">
              <a:solidFill>
                <a:srgbClr val="242424"/>
              </a:solidFill>
              <a:highlight>
                <a:srgbClr val="FFFFFF"/>
              </a:highlight>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t/>
            </a:r>
            <a:endParaRPr sz="3000">
              <a:solidFill>
                <a:srgbClr val="24242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2f4b0f2d7a5_0_1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Architecture of RNN</a:t>
            </a:r>
            <a:endParaRPr/>
          </a:p>
        </p:txBody>
      </p:sp>
      <p:sp>
        <p:nvSpPr>
          <p:cNvPr id="682" name="Google Shape;682;g2f4b0f2d7a5_0_10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683" name="Google Shape;683;g2f4b0f2d7a5_0_102"/>
          <p:cNvPicPr preferRelativeResize="0"/>
          <p:nvPr/>
        </p:nvPicPr>
        <p:blipFill rotWithShape="1">
          <a:blip r:embed="rId3">
            <a:alphaModFix/>
          </a:blip>
          <a:srcRect b="0" l="0" r="0" t="0"/>
          <a:stretch/>
        </p:blipFill>
        <p:spPr>
          <a:xfrm>
            <a:off x="1547225" y="2153575"/>
            <a:ext cx="8948850" cy="40232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2f4b0f2d7a5_0_1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RNN Vs FFNN</a:t>
            </a:r>
            <a:endParaRPr/>
          </a:p>
        </p:txBody>
      </p:sp>
      <p:sp>
        <p:nvSpPr>
          <p:cNvPr id="689" name="Google Shape;689;g2f4b0f2d7a5_0_1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690" name="Google Shape;690;g2f4b0f2d7a5_0_114"/>
          <p:cNvPicPr preferRelativeResize="0"/>
          <p:nvPr/>
        </p:nvPicPr>
        <p:blipFill rotWithShape="1">
          <a:blip r:embed="rId3">
            <a:alphaModFix/>
          </a:blip>
          <a:srcRect b="0" l="0" r="0" t="0"/>
          <a:stretch/>
        </p:blipFill>
        <p:spPr>
          <a:xfrm>
            <a:off x="1379975" y="2047875"/>
            <a:ext cx="9095200" cy="39737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f4b0f2d7a5_0_1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800"/>
              </a:spcBef>
              <a:spcAft>
                <a:spcPts val="1800"/>
              </a:spcAft>
              <a:buClr>
                <a:schemeClr val="dk1"/>
              </a:buClr>
              <a:buSzPts val="1100"/>
              <a:buFont typeface="Arial"/>
              <a:buNone/>
            </a:pPr>
            <a:r>
              <a:rPr b="1" lang="en-US" sz="2900">
                <a:solidFill>
                  <a:srgbClr val="273239"/>
                </a:solidFill>
                <a:highlight>
                  <a:srgbClr val="FFFFFF"/>
                </a:highlight>
                <a:latin typeface="Nunito"/>
                <a:ea typeface="Nunito"/>
                <a:cs typeface="Nunito"/>
                <a:sym typeface="Nunito"/>
              </a:rPr>
              <a:t>Types Of RNN[4]</a:t>
            </a:r>
            <a:endParaRPr b="1" sz="5900"/>
          </a:p>
        </p:txBody>
      </p:sp>
      <p:sp>
        <p:nvSpPr>
          <p:cNvPr id="696" name="Google Shape;696;g2f4b0f2d7a5_0_1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15000"/>
              </a:lnSpc>
              <a:spcBef>
                <a:spcPts val="1800"/>
              </a:spcBef>
              <a:spcAft>
                <a:spcPts val="0"/>
              </a:spcAft>
              <a:buClr>
                <a:schemeClr val="dk1"/>
              </a:buClr>
              <a:buSzPts val="1100"/>
              <a:buFont typeface="Arial"/>
              <a:buNone/>
            </a:pPr>
            <a:r>
              <a:t/>
            </a:r>
            <a:endParaRPr b="1" sz="1400">
              <a:solidFill>
                <a:srgbClr val="273239"/>
              </a:solidFill>
              <a:highlight>
                <a:srgbClr val="FFFFFF"/>
              </a:highlight>
              <a:latin typeface="Nunito"/>
              <a:ea typeface="Nunito"/>
              <a:cs typeface="Nunito"/>
              <a:sym typeface="Nunito"/>
            </a:endParaRPr>
          </a:p>
          <a:p>
            <a:pPr indent="0" lvl="0" marL="0" rtl="0" algn="l">
              <a:lnSpc>
                <a:spcPct val="115000"/>
              </a:lnSpc>
              <a:spcBef>
                <a:spcPts val="1800"/>
              </a:spcBef>
              <a:spcAft>
                <a:spcPts val="0"/>
              </a:spcAft>
              <a:buClr>
                <a:schemeClr val="dk1"/>
              </a:buClr>
              <a:buSzPts val="1100"/>
              <a:buFont typeface="Arial"/>
              <a:buNone/>
            </a:pPr>
            <a:r>
              <a:rPr lang="en-US" sz="2650">
                <a:solidFill>
                  <a:srgbClr val="273239"/>
                </a:solidFill>
                <a:highlight>
                  <a:srgbClr val="FFFFFF"/>
                </a:highlight>
                <a:latin typeface="Nunito"/>
                <a:ea typeface="Nunito"/>
                <a:cs typeface="Nunito"/>
                <a:sym typeface="Nunito"/>
              </a:rPr>
              <a:t>There are four types of RNNs based on the number of inputs and outputs in the network.</a:t>
            </a:r>
            <a:endParaRPr sz="2650">
              <a:solidFill>
                <a:srgbClr val="273239"/>
              </a:solidFill>
              <a:highlight>
                <a:srgbClr val="FFFFFF"/>
              </a:highlight>
              <a:latin typeface="Nunito"/>
              <a:ea typeface="Nunito"/>
              <a:cs typeface="Nunito"/>
              <a:sym typeface="Nunito"/>
            </a:endParaRPr>
          </a:p>
          <a:p>
            <a:pPr indent="-396875" lvl="0" marL="685800" rtl="0" algn="l">
              <a:lnSpc>
                <a:spcPct val="158000"/>
              </a:lnSpc>
              <a:spcBef>
                <a:spcPts val="800"/>
              </a:spcBef>
              <a:spcAft>
                <a:spcPts val="0"/>
              </a:spcAft>
              <a:buClr>
                <a:srgbClr val="273239"/>
              </a:buClr>
              <a:buSzPts val="2650"/>
              <a:buFont typeface="Nunito"/>
              <a:buAutoNum type="arabicPeriod"/>
            </a:pPr>
            <a:r>
              <a:rPr b="1" lang="en-US" sz="2650">
                <a:solidFill>
                  <a:srgbClr val="273239"/>
                </a:solidFill>
                <a:highlight>
                  <a:srgbClr val="FFFFFF"/>
                </a:highlight>
                <a:latin typeface="Nunito"/>
                <a:ea typeface="Nunito"/>
                <a:cs typeface="Nunito"/>
                <a:sym typeface="Nunito"/>
              </a:rPr>
              <a:t>One to One (</a:t>
            </a:r>
            <a:r>
              <a:rPr b="1" lang="en-US" sz="1550">
                <a:solidFill>
                  <a:srgbClr val="273239"/>
                </a:solidFill>
                <a:highlight>
                  <a:srgbClr val="FFFFFF"/>
                </a:highlight>
                <a:latin typeface="Nunito"/>
                <a:ea typeface="Nunito"/>
                <a:cs typeface="Nunito"/>
                <a:sym typeface="Nunito"/>
              </a:rPr>
              <a:t>simple Neural network)</a:t>
            </a:r>
            <a:endParaRPr b="1" sz="2850">
              <a:solidFill>
                <a:srgbClr val="273239"/>
              </a:solidFill>
              <a:highlight>
                <a:srgbClr val="FFFFFF"/>
              </a:highlight>
              <a:latin typeface="Nunito"/>
              <a:ea typeface="Nunito"/>
              <a:cs typeface="Nunito"/>
              <a:sym typeface="Nunito"/>
            </a:endParaRPr>
          </a:p>
          <a:p>
            <a:pPr indent="-396875" lvl="0" marL="685800" rtl="0" algn="l">
              <a:lnSpc>
                <a:spcPct val="158000"/>
              </a:lnSpc>
              <a:spcBef>
                <a:spcPts val="0"/>
              </a:spcBef>
              <a:spcAft>
                <a:spcPts val="0"/>
              </a:spcAft>
              <a:buClr>
                <a:srgbClr val="273239"/>
              </a:buClr>
              <a:buSzPts val="2650"/>
              <a:buFont typeface="Nunito"/>
              <a:buAutoNum type="arabicPeriod"/>
            </a:pPr>
            <a:r>
              <a:rPr b="1" lang="en-US" sz="2650">
                <a:solidFill>
                  <a:srgbClr val="273239"/>
                </a:solidFill>
                <a:highlight>
                  <a:srgbClr val="FFFFFF"/>
                </a:highlight>
                <a:latin typeface="Nunito"/>
                <a:ea typeface="Nunito"/>
                <a:cs typeface="Nunito"/>
                <a:sym typeface="Nunito"/>
              </a:rPr>
              <a:t>One to Many (</a:t>
            </a:r>
            <a:r>
              <a:rPr b="1" lang="en-US" sz="1550">
                <a:solidFill>
                  <a:srgbClr val="273239"/>
                </a:solidFill>
                <a:highlight>
                  <a:srgbClr val="FFFFFF"/>
                </a:highlight>
                <a:latin typeface="Nunito"/>
                <a:ea typeface="Nunito"/>
                <a:cs typeface="Nunito"/>
                <a:sym typeface="Nunito"/>
              </a:rPr>
              <a:t> Image captioning)</a:t>
            </a:r>
            <a:endParaRPr b="1" sz="2850">
              <a:solidFill>
                <a:srgbClr val="273239"/>
              </a:solidFill>
              <a:highlight>
                <a:srgbClr val="FFFFFF"/>
              </a:highlight>
              <a:latin typeface="Nunito"/>
              <a:ea typeface="Nunito"/>
              <a:cs typeface="Nunito"/>
              <a:sym typeface="Nunito"/>
            </a:endParaRPr>
          </a:p>
          <a:p>
            <a:pPr indent="-396875" lvl="0" marL="685800" rtl="0" algn="l">
              <a:lnSpc>
                <a:spcPct val="158000"/>
              </a:lnSpc>
              <a:spcBef>
                <a:spcPts val="0"/>
              </a:spcBef>
              <a:spcAft>
                <a:spcPts val="0"/>
              </a:spcAft>
              <a:buClr>
                <a:srgbClr val="273239"/>
              </a:buClr>
              <a:buSzPts val="2650"/>
              <a:buFont typeface="Nunito"/>
              <a:buAutoNum type="arabicPeriod"/>
            </a:pPr>
            <a:r>
              <a:rPr b="1" lang="en-US" sz="2650">
                <a:solidFill>
                  <a:srgbClr val="273239"/>
                </a:solidFill>
                <a:highlight>
                  <a:srgbClr val="FFFFFF"/>
                </a:highlight>
                <a:latin typeface="Nunito"/>
                <a:ea typeface="Nunito"/>
                <a:cs typeface="Nunito"/>
                <a:sym typeface="Nunito"/>
              </a:rPr>
              <a:t>Many to One </a:t>
            </a:r>
            <a:r>
              <a:rPr b="1" lang="en-US" sz="2850">
                <a:solidFill>
                  <a:srgbClr val="273239"/>
                </a:solidFill>
                <a:highlight>
                  <a:srgbClr val="FFFFFF"/>
                </a:highlight>
                <a:latin typeface="Nunito"/>
                <a:ea typeface="Nunito"/>
                <a:cs typeface="Nunito"/>
                <a:sym typeface="Nunito"/>
              </a:rPr>
              <a:t>(</a:t>
            </a:r>
            <a:r>
              <a:rPr b="1" lang="en-US" sz="1550">
                <a:solidFill>
                  <a:srgbClr val="273239"/>
                </a:solidFill>
                <a:highlight>
                  <a:srgbClr val="FFFFFF"/>
                </a:highlight>
                <a:latin typeface="Nunito"/>
                <a:ea typeface="Nunito"/>
                <a:cs typeface="Nunito"/>
                <a:sym typeface="Nunito"/>
              </a:rPr>
              <a:t>sentimental analysis)</a:t>
            </a:r>
            <a:endParaRPr b="1" sz="2850">
              <a:solidFill>
                <a:srgbClr val="273239"/>
              </a:solidFill>
              <a:highlight>
                <a:srgbClr val="FFFFFF"/>
              </a:highlight>
              <a:latin typeface="Nunito"/>
              <a:ea typeface="Nunito"/>
              <a:cs typeface="Nunito"/>
              <a:sym typeface="Nunito"/>
            </a:endParaRPr>
          </a:p>
          <a:p>
            <a:pPr indent="-396875" lvl="0" marL="685800" rtl="0" algn="l">
              <a:lnSpc>
                <a:spcPct val="158000"/>
              </a:lnSpc>
              <a:spcBef>
                <a:spcPts val="0"/>
              </a:spcBef>
              <a:spcAft>
                <a:spcPts val="0"/>
              </a:spcAft>
              <a:buClr>
                <a:srgbClr val="273239"/>
              </a:buClr>
              <a:buSzPts val="2650"/>
              <a:buFont typeface="Nunito"/>
              <a:buAutoNum type="arabicPeriod"/>
            </a:pPr>
            <a:r>
              <a:rPr b="1" lang="en-US" sz="2650">
                <a:solidFill>
                  <a:srgbClr val="273239"/>
                </a:solidFill>
                <a:highlight>
                  <a:srgbClr val="FFFFFF"/>
                </a:highlight>
                <a:latin typeface="Nunito"/>
                <a:ea typeface="Nunito"/>
                <a:cs typeface="Nunito"/>
                <a:sym typeface="Nunito"/>
              </a:rPr>
              <a:t>Many to Many </a:t>
            </a:r>
            <a:r>
              <a:rPr b="1" lang="en-US" sz="1350">
                <a:solidFill>
                  <a:srgbClr val="273239"/>
                </a:solidFill>
                <a:highlight>
                  <a:srgbClr val="FFFFFF"/>
                </a:highlight>
                <a:latin typeface="Nunito"/>
                <a:ea typeface="Nunito"/>
                <a:cs typeface="Nunito"/>
                <a:sym typeface="Nunito"/>
              </a:rPr>
              <a:t> </a:t>
            </a:r>
            <a:r>
              <a:rPr b="1" lang="en-US" sz="1550">
                <a:solidFill>
                  <a:srgbClr val="273239"/>
                </a:solidFill>
                <a:highlight>
                  <a:srgbClr val="FFFFFF"/>
                </a:highlight>
                <a:latin typeface="Nunito"/>
                <a:ea typeface="Nunito"/>
                <a:cs typeface="Nunito"/>
                <a:sym typeface="Nunito"/>
              </a:rPr>
              <a:t>( language translation )</a:t>
            </a:r>
            <a:endParaRPr b="1" sz="2850">
              <a:solidFill>
                <a:srgbClr val="273239"/>
              </a:solidFill>
              <a:highlight>
                <a:srgbClr val="FFFFFF"/>
              </a:highlight>
              <a:latin typeface="Nunito"/>
              <a:ea typeface="Nunito"/>
              <a:cs typeface="Nunito"/>
              <a:sym typeface="Nunito"/>
            </a:endParaRPr>
          </a:p>
          <a:p>
            <a:pPr indent="0" lvl="0" marL="0" rtl="0" algn="l">
              <a:lnSpc>
                <a:spcPct val="90000"/>
              </a:lnSpc>
              <a:spcBef>
                <a:spcPts val="1800"/>
              </a:spcBef>
              <a:spcAft>
                <a:spcPts val="0"/>
              </a:spcAft>
              <a:buSzPts val="18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2ffdb92f432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800"/>
              </a:spcBef>
              <a:spcAft>
                <a:spcPts val="1800"/>
              </a:spcAft>
              <a:buClr>
                <a:schemeClr val="dk1"/>
              </a:buClr>
              <a:buSzPts val="1100"/>
              <a:buFont typeface="Arial"/>
              <a:buNone/>
            </a:pPr>
            <a:r>
              <a:rPr b="1" lang="en-US" sz="2900">
                <a:solidFill>
                  <a:srgbClr val="273239"/>
                </a:solidFill>
                <a:highlight>
                  <a:schemeClr val="lt1"/>
                </a:highlight>
                <a:latin typeface="Nunito"/>
                <a:ea typeface="Nunito"/>
                <a:cs typeface="Nunito"/>
                <a:sym typeface="Nunito"/>
              </a:rPr>
              <a:t>Types Of RNN[4]</a:t>
            </a:r>
            <a:endParaRPr/>
          </a:p>
        </p:txBody>
      </p:sp>
      <p:sp>
        <p:nvSpPr>
          <p:cNvPr id="702" name="Google Shape;702;g2ffdb92f432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703" name="Google Shape;703;g2ffdb92f432_0_0"/>
          <p:cNvPicPr preferRelativeResize="0"/>
          <p:nvPr/>
        </p:nvPicPr>
        <p:blipFill rotWithShape="1">
          <a:blip r:embed="rId3">
            <a:alphaModFix/>
          </a:blip>
          <a:srcRect b="0" l="0" r="0" t="0"/>
          <a:stretch/>
        </p:blipFill>
        <p:spPr>
          <a:xfrm>
            <a:off x="961800" y="2105025"/>
            <a:ext cx="2362650" cy="2647950"/>
          </a:xfrm>
          <a:prstGeom prst="rect">
            <a:avLst/>
          </a:prstGeom>
          <a:noFill/>
          <a:ln>
            <a:noFill/>
          </a:ln>
        </p:spPr>
      </p:pic>
      <p:pic>
        <p:nvPicPr>
          <p:cNvPr id="704" name="Google Shape;704;g2ffdb92f432_0_0"/>
          <p:cNvPicPr preferRelativeResize="0"/>
          <p:nvPr/>
        </p:nvPicPr>
        <p:blipFill rotWithShape="1">
          <a:blip r:embed="rId4">
            <a:alphaModFix/>
          </a:blip>
          <a:srcRect b="0" l="0" r="0" t="0"/>
          <a:stretch/>
        </p:blipFill>
        <p:spPr>
          <a:xfrm>
            <a:off x="3199025" y="2233600"/>
            <a:ext cx="2676275" cy="2390775"/>
          </a:xfrm>
          <a:prstGeom prst="rect">
            <a:avLst/>
          </a:prstGeom>
          <a:noFill/>
          <a:ln>
            <a:noFill/>
          </a:ln>
        </p:spPr>
      </p:pic>
      <p:pic>
        <p:nvPicPr>
          <p:cNvPr id="705" name="Google Shape;705;g2ffdb92f432_0_0"/>
          <p:cNvPicPr preferRelativeResize="0"/>
          <p:nvPr/>
        </p:nvPicPr>
        <p:blipFill rotWithShape="1">
          <a:blip r:embed="rId5">
            <a:alphaModFix/>
          </a:blip>
          <a:srcRect b="0" l="0" r="0" t="0"/>
          <a:stretch/>
        </p:blipFill>
        <p:spPr>
          <a:xfrm>
            <a:off x="6314375" y="2286000"/>
            <a:ext cx="2049050" cy="2338375"/>
          </a:xfrm>
          <a:prstGeom prst="rect">
            <a:avLst/>
          </a:prstGeom>
          <a:noFill/>
          <a:ln>
            <a:noFill/>
          </a:ln>
        </p:spPr>
      </p:pic>
      <p:pic>
        <p:nvPicPr>
          <p:cNvPr id="706" name="Google Shape;706;g2ffdb92f432_0_0"/>
          <p:cNvPicPr preferRelativeResize="0"/>
          <p:nvPr/>
        </p:nvPicPr>
        <p:blipFill rotWithShape="1">
          <a:blip r:embed="rId6">
            <a:alphaModFix/>
          </a:blip>
          <a:srcRect b="0" l="0" r="0" t="0"/>
          <a:stretch/>
        </p:blipFill>
        <p:spPr>
          <a:xfrm>
            <a:off x="8363425" y="2352675"/>
            <a:ext cx="2676275" cy="2581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24ae72fd11e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LSTM(Long Short Term Memory)</a:t>
            </a:r>
            <a:endParaRPr/>
          </a:p>
        </p:txBody>
      </p:sp>
      <p:sp>
        <p:nvSpPr>
          <p:cNvPr id="712" name="Google Shape;712;g24ae72fd11e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&gt;</a:t>
            </a:r>
            <a:r>
              <a:rPr lang="en-US" sz="3000"/>
              <a:t> </a:t>
            </a:r>
            <a:r>
              <a:rPr lang="en-US" sz="3000">
                <a:solidFill>
                  <a:srgbClr val="212121"/>
                </a:solidFill>
                <a:highlight>
                  <a:srgbClr val="FFFFFF"/>
                </a:highlight>
                <a:latin typeface="Roboto"/>
                <a:ea typeface="Roboto"/>
                <a:cs typeface="Roboto"/>
                <a:sym typeface="Roboto"/>
              </a:rPr>
              <a:t>A long short-term memory network is a type of </a:t>
            </a:r>
            <a:r>
              <a:rPr lang="en-US" sz="3000">
                <a:solidFill>
                  <a:schemeClr val="hlink"/>
                </a:solidFill>
                <a:highlight>
                  <a:srgbClr val="FFFFFF"/>
                </a:highlight>
                <a:uFill>
                  <a:noFill/>
                </a:uFill>
                <a:latin typeface="Roboto"/>
                <a:ea typeface="Roboto"/>
                <a:cs typeface="Roboto"/>
                <a:sym typeface="Roboto"/>
                <a:hlinkClick r:id="rId3"/>
              </a:rPr>
              <a:t>recurrent neural network (RNN)</a:t>
            </a:r>
            <a:r>
              <a:rPr lang="en-US" sz="3000"/>
              <a:t>.</a:t>
            </a:r>
            <a:endParaRPr sz="3000"/>
          </a:p>
          <a:p>
            <a:pPr indent="0" lvl="0" marL="0" rtl="0" algn="l">
              <a:lnSpc>
                <a:spcPct val="90000"/>
              </a:lnSpc>
              <a:spcBef>
                <a:spcPts val="1000"/>
              </a:spcBef>
              <a:spcAft>
                <a:spcPts val="0"/>
              </a:spcAft>
              <a:buSzPts val="1800"/>
              <a:buNone/>
            </a:pPr>
            <a:r>
              <a:rPr lang="en-US" sz="1800"/>
              <a:t>&gt;</a:t>
            </a:r>
            <a:r>
              <a:rPr lang="en-US" sz="3000"/>
              <a:t> </a:t>
            </a:r>
            <a:r>
              <a:rPr lang="en-US" sz="3000">
                <a:solidFill>
                  <a:srgbClr val="212121"/>
                </a:solidFill>
                <a:highlight>
                  <a:srgbClr val="FFFFFF"/>
                </a:highlight>
                <a:latin typeface="Roboto"/>
                <a:ea typeface="Roboto"/>
                <a:cs typeface="Roboto"/>
                <a:sym typeface="Roboto"/>
              </a:rPr>
              <a:t>LSTMs are predominantly used to learn, process, and </a:t>
            </a:r>
            <a:r>
              <a:rPr b="1" lang="en-US" sz="3000">
                <a:solidFill>
                  <a:srgbClr val="212121"/>
                </a:solidFill>
                <a:highlight>
                  <a:srgbClr val="FFFFFF"/>
                </a:highlight>
                <a:latin typeface="Roboto"/>
                <a:ea typeface="Roboto"/>
                <a:cs typeface="Roboto"/>
                <a:sym typeface="Roboto"/>
              </a:rPr>
              <a:t>classify sequential data</a:t>
            </a:r>
            <a:r>
              <a:rPr lang="en-US" sz="3000">
                <a:solidFill>
                  <a:srgbClr val="212121"/>
                </a:solidFill>
                <a:highlight>
                  <a:srgbClr val="FFFFFF"/>
                </a:highlight>
                <a:latin typeface="Roboto"/>
                <a:ea typeface="Roboto"/>
                <a:cs typeface="Roboto"/>
                <a:sym typeface="Roboto"/>
              </a:rPr>
              <a:t> because these networks can learn long-term dependencies between time steps of data.</a:t>
            </a:r>
            <a:endParaRPr sz="3000">
              <a:solidFill>
                <a:srgbClr val="212121"/>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t/>
            </a:r>
            <a:endParaRPr sz="3000">
              <a:solidFill>
                <a:srgbClr val="212121"/>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rPr lang="en-US" sz="3000">
                <a:solidFill>
                  <a:srgbClr val="212121"/>
                </a:solidFill>
                <a:highlight>
                  <a:srgbClr val="FFFFFF"/>
                </a:highlight>
                <a:latin typeface="Roboto"/>
                <a:ea typeface="Roboto"/>
                <a:cs typeface="Roboto"/>
                <a:sym typeface="Roboto"/>
              </a:rPr>
              <a:t>&gt;applications include sentiment analysis, language modeling, speech recognition, and video analysis.</a:t>
            </a:r>
            <a:endParaRPr sz="3000">
              <a:solidFill>
                <a:srgbClr val="212121"/>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t/>
            </a:r>
            <a:endParaRPr sz="1150">
              <a:solidFill>
                <a:srgbClr val="212121"/>
              </a:solidFill>
              <a:highlight>
                <a:srgbClr val="FFFFFF"/>
              </a:highlight>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2f4b0f2d7a5_0_1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Arial"/>
              <a:buNone/>
            </a:pPr>
            <a:r>
              <a:rPr lang="en-US"/>
              <a:t>LSTM(Long Short Term Memory)</a:t>
            </a:r>
            <a:endParaRPr/>
          </a:p>
        </p:txBody>
      </p:sp>
      <p:sp>
        <p:nvSpPr>
          <p:cNvPr id="718" name="Google Shape;718;g2f4b0f2d7a5_0_10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lang="en-US"/>
              <a:t>Key Components:</a:t>
            </a:r>
            <a:endParaRPr/>
          </a:p>
          <a:p>
            <a:pPr indent="0" lvl="0" marL="0" rtl="0" algn="l">
              <a:lnSpc>
                <a:spcPct val="90000"/>
              </a:lnSpc>
              <a:spcBef>
                <a:spcPts val="1000"/>
              </a:spcBef>
              <a:spcAft>
                <a:spcPts val="0"/>
              </a:spcAft>
              <a:buClr>
                <a:schemeClr val="dk1"/>
              </a:buClr>
              <a:buSzPts val="1100"/>
              <a:buFont typeface="Arial"/>
              <a:buNone/>
            </a:pPr>
            <a:r>
              <a:t/>
            </a:r>
            <a:endParaRPr/>
          </a:p>
          <a:p>
            <a:pPr indent="0" lvl="0" marL="0" rtl="0" algn="l">
              <a:lnSpc>
                <a:spcPct val="90000"/>
              </a:lnSpc>
              <a:spcBef>
                <a:spcPts val="1000"/>
              </a:spcBef>
              <a:spcAft>
                <a:spcPts val="0"/>
              </a:spcAft>
              <a:buClr>
                <a:schemeClr val="dk1"/>
              </a:buClr>
              <a:buSzPts val="1100"/>
              <a:buFont typeface="Arial"/>
              <a:buNone/>
            </a:pPr>
            <a:r>
              <a:rPr lang="en-US"/>
              <a:t>1. Input Gate: Controls the flow of new information into the cell.</a:t>
            </a:r>
            <a:endParaRPr/>
          </a:p>
          <a:p>
            <a:pPr indent="0" lvl="0" marL="0" rtl="0" algn="l">
              <a:lnSpc>
                <a:spcPct val="90000"/>
              </a:lnSpc>
              <a:spcBef>
                <a:spcPts val="1000"/>
              </a:spcBef>
              <a:spcAft>
                <a:spcPts val="0"/>
              </a:spcAft>
              <a:buClr>
                <a:schemeClr val="dk1"/>
              </a:buClr>
              <a:buSzPts val="1100"/>
              <a:buFont typeface="Arial"/>
              <a:buNone/>
            </a:pPr>
            <a:r>
              <a:rPr lang="en-US"/>
              <a:t>2. Cell State: The internal memory of the RNN, capturing information over time.</a:t>
            </a:r>
            <a:endParaRPr/>
          </a:p>
          <a:p>
            <a:pPr indent="0" lvl="0" marL="0" rtl="0" algn="l">
              <a:lnSpc>
                <a:spcPct val="90000"/>
              </a:lnSpc>
              <a:spcBef>
                <a:spcPts val="1000"/>
              </a:spcBef>
              <a:spcAft>
                <a:spcPts val="0"/>
              </a:spcAft>
              <a:buClr>
                <a:schemeClr val="dk1"/>
              </a:buClr>
              <a:buSzPts val="1100"/>
              <a:buFont typeface="Arial"/>
              <a:buNone/>
            </a:pPr>
            <a:r>
              <a:rPr lang="en-US"/>
              <a:t>3. Output Gate: Controls the output of the RNN, based on the cell state.</a:t>
            </a:r>
            <a:endParaRPr/>
          </a:p>
          <a:p>
            <a:pPr indent="0" lvl="0" marL="0" rtl="0" algn="l">
              <a:lnSpc>
                <a:spcPct val="90000"/>
              </a:lnSpc>
              <a:spcBef>
                <a:spcPts val="1000"/>
              </a:spcBef>
              <a:spcAft>
                <a:spcPts val="0"/>
              </a:spcAft>
              <a:buClr>
                <a:schemeClr val="dk1"/>
              </a:buClr>
              <a:buSzPts val="1100"/>
              <a:buFont typeface="Arial"/>
              <a:buNone/>
            </a:pPr>
            <a:r>
              <a:rPr lang="en-US"/>
              <a:t>4. Forget Gate: Decides what information to discard from the cell state.</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e4c6639ba4_0_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185" name="Google Shape;185;g1e4c6639ba4_0_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en-US"/>
              <a:t>Characteristics of Agent :-</a:t>
            </a:r>
            <a:endParaRPr b="1"/>
          </a:p>
        </p:txBody>
      </p:sp>
      <p:pic>
        <p:nvPicPr>
          <p:cNvPr id="186" name="Google Shape;186;g1e4c6639ba4_0_11"/>
          <p:cNvPicPr preferRelativeResize="0"/>
          <p:nvPr/>
        </p:nvPicPr>
        <p:blipFill rotWithShape="1">
          <a:blip r:embed="rId3">
            <a:alphaModFix/>
          </a:blip>
          <a:srcRect b="0" l="0" r="0" t="0"/>
          <a:stretch/>
        </p:blipFill>
        <p:spPr>
          <a:xfrm>
            <a:off x="2784150" y="2436125"/>
            <a:ext cx="6776100" cy="3869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2" name="Shape 722"/>
        <p:cNvGrpSpPr/>
        <p:nvPr/>
      </p:nvGrpSpPr>
      <p:grpSpPr>
        <a:xfrm>
          <a:off x="0" y="0"/>
          <a:ext cx="0" cy="0"/>
          <a:chOff x="0" y="0"/>
          <a:chExt cx="0" cy="0"/>
        </a:xfrm>
      </p:grpSpPr>
      <p:sp>
        <p:nvSpPr>
          <p:cNvPr id="723" name="Google Shape;723;g3025c30f0c2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Architecture of LSTM [4]</a:t>
            </a:r>
            <a:endParaRPr/>
          </a:p>
        </p:txBody>
      </p:sp>
      <p:sp>
        <p:nvSpPr>
          <p:cNvPr id="724" name="Google Shape;724;g3025c30f0c2_0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725" name="Google Shape;725;g3025c30f0c2_0_6"/>
          <p:cNvPicPr preferRelativeResize="0"/>
          <p:nvPr/>
        </p:nvPicPr>
        <p:blipFill rotWithShape="1">
          <a:blip r:embed="rId3">
            <a:alphaModFix/>
          </a:blip>
          <a:srcRect b="0" l="0" r="0" t="0"/>
          <a:stretch/>
        </p:blipFill>
        <p:spPr>
          <a:xfrm>
            <a:off x="1505425" y="2216300"/>
            <a:ext cx="9346100" cy="39605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3025c30f0c2_0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LSTM Layered Architecture…</a:t>
            </a:r>
            <a:endParaRPr/>
          </a:p>
        </p:txBody>
      </p:sp>
      <p:sp>
        <p:nvSpPr>
          <p:cNvPr id="731" name="Google Shape;731;g3025c30f0c2_0_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732" name="Google Shape;732;g3025c30f0c2_0_12"/>
          <p:cNvPicPr preferRelativeResize="0"/>
          <p:nvPr/>
        </p:nvPicPr>
        <p:blipFill rotWithShape="1">
          <a:blip r:embed="rId3">
            <a:alphaModFix/>
          </a:blip>
          <a:srcRect b="0" l="0" r="0" t="0"/>
          <a:stretch/>
        </p:blipFill>
        <p:spPr>
          <a:xfrm>
            <a:off x="1485900" y="2266950"/>
            <a:ext cx="9220200" cy="34829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3031bd8b696_1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3000">
                <a:solidFill>
                  <a:srgbClr val="273239"/>
                </a:solidFill>
                <a:highlight>
                  <a:srgbClr val="FFFFFF"/>
                </a:highlight>
                <a:latin typeface="Nunito"/>
                <a:ea typeface="Nunito"/>
                <a:cs typeface="Nunito"/>
                <a:sym typeface="Nunito"/>
              </a:rPr>
              <a:t>Autoencoders</a:t>
            </a:r>
            <a:endParaRPr b="1" sz="3000"/>
          </a:p>
        </p:txBody>
      </p:sp>
      <p:sp>
        <p:nvSpPr>
          <p:cNvPr id="738" name="Google Shape;738;g3031bd8b696_1_0"/>
          <p:cNvSpPr txBox="1"/>
          <p:nvPr>
            <p:ph idx="1" type="body"/>
          </p:nvPr>
        </p:nvSpPr>
        <p:spPr>
          <a:xfrm>
            <a:off x="838200" y="134937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500">
                <a:solidFill>
                  <a:srgbClr val="51565E"/>
                </a:solidFill>
                <a:highlight>
                  <a:srgbClr val="FFFFFF"/>
                </a:highlight>
                <a:latin typeface="Roboto"/>
                <a:ea typeface="Roboto"/>
                <a:cs typeface="Roboto"/>
                <a:sym typeface="Roboto"/>
              </a:rPr>
              <a:t>Def : An Autoencoder is a type of </a:t>
            </a:r>
            <a:r>
              <a:rPr lang="en-US" sz="2500">
                <a:solidFill>
                  <a:srgbClr val="1179EF"/>
                </a:solidFill>
                <a:highlight>
                  <a:srgbClr val="FFFFFF"/>
                </a:highlight>
                <a:uFill>
                  <a:noFill/>
                </a:uFill>
                <a:latin typeface="Roboto"/>
                <a:ea typeface="Roboto"/>
                <a:cs typeface="Roboto"/>
                <a:sym typeface="Roboto"/>
                <a:hlinkClick r:id="rId3">
                  <a:extLst>
                    <a:ext uri="{A12FA001-AC4F-418D-AE19-62706E023703}">
                      <ahyp:hlinkClr val="tx"/>
                    </a:ext>
                  </a:extLst>
                </a:hlinkClick>
              </a:rPr>
              <a:t>neural network</a:t>
            </a:r>
            <a:r>
              <a:rPr lang="en-US" sz="2500">
                <a:solidFill>
                  <a:srgbClr val="51565E"/>
                </a:solidFill>
                <a:highlight>
                  <a:srgbClr val="FFFFFF"/>
                </a:highlight>
                <a:latin typeface="Roboto"/>
                <a:ea typeface="Roboto"/>
                <a:cs typeface="Roboto"/>
                <a:sym typeface="Roboto"/>
              </a:rPr>
              <a:t> that can learn to reconstruct images, text, and other data from compressed versions of themselves.(e .g lecture )*</a:t>
            </a:r>
            <a:endParaRPr sz="2500">
              <a:solidFill>
                <a:srgbClr val="51565E"/>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t/>
            </a:r>
            <a:endParaRPr sz="2500">
              <a:solidFill>
                <a:srgbClr val="51565E"/>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rPr lang="en-US" sz="2500">
                <a:solidFill>
                  <a:srgbClr val="51565E"/>
                </a:solidFill>
                <a:highlight>
                  <a:srgbClr val="FFFFFF"/>
                </a:highlight>
                <a:latin typeface="Roboto"/>
                <a:ea typeface="Roboto"/>
                <a:cs typeface="Roboto"/>
                <a:sym typeface="Roboto"/>
              </a:rPr>
              <a:t>It consists of 3 layers</a:t>
            </a:r>
            <a:endParaRPr sz="2500">
              <a:solidFill>
                <a:srgbClr val="51565E"/>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t/>
            </a:r>
            <a:endParaRPr sz="2500">
              <a:solidFill>
                <a:srgbClr val="51565E"/>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rPr lang="en-US" sz="2500">
                <a:solidFill>
                  <a:srgbClr val="51565E"/>
                </a:solidFill>
                <a:highlight>
                  <a:srgbClr val="FFFFFF"/>
                </a:highlight>
                <a:latin typeface="Roboto"/>
                <a:ea typeface="Roboto"/>
                <a:cs typeface="Roboto"/>
                <a:sym typeface="Roboto"/>
              </a:rPr>
              <a:t>1&gt; Encoder</a:t>
            </a:r>
            <a:endParaRPr sz="2500">
              <a:solidFill>
                <a:srgbClr val="51565E"/>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rPr lang="en-US" sz="2500">
                <a:solidFill>
                  <a:srgbClr val="51565E"/>
                </a:solidFill>
                <a:highlight>
                  <a:srgbClr val="FFFFFF"/>
                </a:highlight>
                <a:latin typeface="Roboto"/>
                <a:ea typeface="Roboto"/>
                <a:cs typeface="Roboto"/>
                <a:sym typeface="Roboto"/>
              </a:rPr>
              <a:t>2&gt; Code/</a:t>
            </a:r>
            <a:r>
              <a:rPr lang="en-US" sz="2500">
                <a:solidFill>
                  <a:srgbClr val="51565E"/>
                </a:solidFill>
                <a:highlight>
                  <a:srgbClr val="FFFFFF"/>
                </a:highlight>
                <a:latin typeface="Roboto"/>
                <a:ea typeface="Roboto"/>
                <a:cs typeface="Roboto"/>
                <a:sym typeface="Roboto"/>
              </a:rPr>
              <a:t>bottleneck</a:t>
            </a:r>
            <a:endParaRPr sz="2500">
              <a:solidFill>
                <a:srgbClr val="51565E"/>
              </a:solidFill>
              <a:highlight>
                <a:srgbClr val="FFFFFF"/>
              </a:highlight>
              <a:latin typeface="Roboto"/>
              <a:ea typeface="Roboto"/>
              <a:cs typeface="Roboto"/>
              <a:sym typeface="Roboto"/>
            </a:endParaRPr>
          </a:p>
          <a:p>
            <a:pPr indent="0" lvl="0" marL="0" rtl="0" algn="l">
              <a:lnSpc>
                <a:spcPct val="90000"/>
              </a:lnSpc>
              <a:spcBef>
                <a:spcPts val="1000"/>
              </a:spcBef>
              <a:spcAft>
                <a:spcPts val="0"/>
              </a:spcAft>
              <a:buSzPts val="1800"/>
              <a:buNone/>
            </a:pPr>
            <a:r>
              <a:rPr lang="en-US" sz="2500">
                <a:solidFill>
                  <a:srgbClr val="51565E"/>
                </a:solidFill>
                <a:highlight>
                  <a:srgbClr val="FFFFFF"/>
                </a:highlight>
                <a:latin typeface="Roboto"/>
                <a:ea typeface="Roboto"/>
                <a:cs typeface="Roboto"/>
                <a:sym typeface="Roboto"/>
              </a:rPr>
              <a:t>3&gt; Decoder</a:t>
            </a:r>
            <a:endParaRPr sz="2500">
              <a:solidFill>
                <a:srgbClr val="51565E"/>
              </a:solidFill>
              <a:highlight>
                <a:srgbClr val="FFFFFF"/>
              </a:highlight>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3031bd8b696_1_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Architecture of Autoencoder</a:t>
            </a:r>
            <a:endParaRPr/>
          </a:p>
        </p:txBody>
      </p:sp>
      <p:sp>
        <p:nvSpPr>
          <p:cNvPr id="744" name="Google Shape;744;g3031bd8b696_1_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745" name="Google Shape;745;g3031bd8b696_1_9"/>
          <p:cNvPicPr preferRelativeResize="0"/>
          <p:nvPr/>
        </p:nvPicPr>
        <p:blipFill rotWithShape="1">
          <a:blip r:embed="rId3">
            <a:alphaModFix/>
          </a:blip>
          <a:srcRect b="0" l="0" r="0" t="0"/>
          <a:stretch/>
        </p:blipFill>
        <p:spPr>
          <a:xfrm>
            <a:off x="1790700" y="1962150"/>
            <a:ext cx="8782050" cy="38290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3031bd8b696_1_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Example</a:t>
            </a:r>
            <a:endParaRPr/>
          </a:p>
        </p:txBody>
      </p:sp>
      <p:sp>
        <p:nvSpPr>
          <p:cNvPr id="751" name="Google Shape;751;g3031bd8b696_1_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752" name="Google Shape;752;g3031bd8b696_1_15"/>
          <p:cNvPicPr preferRelativeResize="0"/>
          <p:nvPr/>
        </p:nvPicPr>
        <p:blipFill rotWithShape="1">
          <a:blip r:embed="rId3">
            <a:alphaModFix/>
          </a:blip>
          <a:srcRect b="0" l="0" r="0" t="0"/>
          <a:stretch/>
        </p:blipFill>
        <p:spPr>
          <a:xfrm>
            <a:off x="1504950" y="2390775"/>
            <a:ext cx="8591551" cy="31718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3031bd8b696_1_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500">
                <a:solidFill>
                  <a:srgbClr val="242424"/>
                </a:solidFill>
                <a:highlight>
                  <a:srgbClr val="FFFFFF"/>
                </a:highlight>
                <a:latin typeface="Georgia"/>
                <a:ea typeface="Georgia"/>
                <a:cs typeface="Georgia"/>
                <a:sym typeface="Georgia"/>
              </a:rPr>
              <a:t>applications of autoencoders:</a:t>
            </a:r>
            <a:endParaRPr b="1" sz="6400"/>
          </a:p>
        </p:txBody>
      </p:sp>
      <p:sp>
        <p:nvSpPr>
          <p:cNvPr id="758" name="Google Shape;758;g3031bd8b696_1_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4000"/>
              <a:t>1&gt; </a:t>
            </a:r>
            <a:r>
              <a:rPr b="1" lang="en-US" sz="2700">
                <a:solidFill>
                  <a:srgbClr val="242424"/>
                </a:solidFill>
                <a:highlight>
                  <a:srgbClr val="FFFFFF"/>
                </a:highlight>
                <a:latin typeface="Georgia"/>
                <a:ea typeface="Georgia"/>
                <a:cs typeface="Georgia"/>
                <a:sym typeface="Georgia"/>
              </a:rPr>
              <a:t>Autoencoders are used largely for anomaly detection:</a:t>
            </a:r>
            <a:endParaRPr b="1" sz="2700">
              <a:solidFill>
                <a:srgbClr val="242424"/>
              </a:solidFill>
              <a:highlight>
                <a:srgbClr val="FFFFFF"/>
              </a:highlight>
              <a:latin typeface="Georgia"/>
              <a:ea typeface="Georgia"/>
              <a:cs typeface="Georgia"/>
              <a:sym typeface="Georgia"/>
            </a:endParaRPr>
          </a:p>
          <a:p>
            <a:pPr indent="0" lvl="0" marL="0" rtl="0" algn="l">
              <a:lnSpc>
                <a:spcPct val="90000"/>
              </a:lnSpc>
              <a:spcBef>
                <a:spcPts val="1000"/>
              </a:spcBef>
              <a:spcAft>
                <a:spcPts val="0"/>
              </a:spcAft>
              <a:buSzPts val="1800"/>
              <a:buNone/>
            </a:pPr>
            <a:r>
              <a:rPr b="1" lang="en-US" sz="2700">
                <a:solidFill>
                  <a:srgbClr val="242424"/>
                </a:solidFill>
                <a:highlight>
                  <a:srgbClr val="FFFFFF"/>
                </a:highlight>
                <a:latin typeface="Georgia"/>
                <a:ea typeface="Georgia"/>
                <a:cs typeface="Georgia"/>
                <a:sym typeface="Georgia"/>
              </a:rPr>
              <a:t>2&gt; Autoencoders are used for Noise Removal: </a:t>
            </a:r>
            <a:endParaRPr b="1" sz="2700">
              <a:solidFill>
                <a:srgbClr val="242424"/>
              </a:solidFill>
              <a:highlight>
                <a:srgbClr val="FFFFFF"/>
              </a:highlight>
              <a:latin typeface="Georgia"/>
              <a:ea typeface="Georgia"/>
              <a:cs typeface="Georgia"/>
              <a:sym typeface="Georgia"/>
            </a:endParaRPr>
          </a:p>
          <a:p>
            <a:pPr indent="0" lvl="0" marL="0" rtl="0" algn="l">
              <a:lnSpc>
                <a:spcPct val="90000"/>
              </a:lnSpc>
              <a:spcBef>
                <a:spcPts val="1000"/>
              </a:spcBef>
              <a:spcAft>
                <a:spcPts val="0"/>
              </a:spcAft>
              <a:buSzPts val="1800"/>
              <a:buNone/>
            </a:pPr>
            <a:r>
              <a:rPr b="1" lang="en-US" sz="2700">
                <a:solidFill>
                  <a:srgbClr val="242424"/>
                </a:solidFill>
                <a:highlight>
                  <a:srgbClr val="FFFFFF"/>
                </a:highlight>
                <a:latin typeface="Georgia"/>
                <a:ea typeface="Georgia"/>
                <a:cs typeface="Georgia"/>
                <a:sym typeface="Georgia"/>
              </a:rPr>
              <a:t>3&gt; Autoencoders as Generative models:</a:t>
            </a:r>
            <a:endParaRPr b="1" sz="2700">
              <a:solidFill>
                <a:srgbClr val="242424"/>
              </a:solidFill>
              <a:highlight>
                <a:srgbClr val="FFFFFF"/>
              </a:highlight>
              <a:latin typeface="Georgia"/>
              <a:ea typeface="Georgia"/>
              <a:cs typeface="Georgia"/>
              <a:sym typeface="Georgi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031bd8b696_1_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5882"/>
              </a:lnSpc>
              <a:spcBef>
                <a:spcPts val="2900"/>
              </a:spcBef>
              <a:spcAft>
                <a:spcPts val="0"/>
              </a:spcAft>
              <a:buClr>
                <a:schemeClr val="dk1"/>
              </a:buClr>
              <a:buSzPts val="1100"/>
              <a:buFont typeface="Arial"/>
              <a:buNone/>
            </a:pPr>
            <a:r>
              <a:rPr b="1" lang="en-US" sz="3200">
                <a:solidFill>
                  <a:srgbClr val="242424"/>
                </a:solidFill>
                <a:highlight>
                  <a:srgbClr val="FFFFFF"/>
                </a:highlight>
                <a:latin typeface="Arial"/>
                <a:ea typeface="Arial"/>
                <a:cs typeface="Arial"/>
                <a:sym typeface="Arial"/>
              </a:rPr>
              <a:t>Types of Autoencoders</a:t>
            </a:r>
            <a:endParaRPr b="1" sz="3200">
              <a:solidFill>
                <a:srgbClr val="242424"/>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800"/>
              <a:buNone/>
            </a:pPr>
            <a:r>
              <a:t/>
            </a:r>
            <a:endParaRPr/>
          </a:p>
        </p:txBody>
      </p:sp>
      <p:sp>
        <p:nvSpPr>
          <p:cNvPr id="764" name="Google Shape;764;g3031bd8b696_1_3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500"/>
              <a:t>1&gt; </a:t>
            </a:r>
            <a:r>
              <a:rPr b="1" lang="en-US" sz="2500">
                <a:solidFill>
                  <a:srgbClr val="273239"/>
                </a:solidFill>
                <a:highlight>
                  <a:srgbClr val="FFFFFF"/>
                </a:highlight>
                <a:latin typeface="Nunito"/>
                <a:ea typeface="Nunito"/>
                <a:cs typeface="Nunito"/>
                <a:sym typeface="Nunito"/>
              </a:rPr>
              <a:t>Denoising Autoencoder</a:t>
            </a:r>
            <a:endParaRPr b="1" sz="2500">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rPr lang="en-US" sz="2500"/>
              <a:t>2&gt; </a:t>
            </a:r>
            <a:r>
              <a:rPr b="1" lang="en-US" sz="2500">
                <a:solidFill>
                  <a:srgbClr val="273239"/>
                </a:solidFill>
                <a:highlight>
                  <a:srgbClr val="FFFFFF"/>
                </a:highlight>
                <a:latin typeface="Nunito"/>
                <a:ea typeface="Nunito"/>
                <a:cs typeface="Nunito"/>
                <a:sym typeface="Nunito"/>
              </a:rPr>
              <a:t>Sparse Autoencoder</a:t>
            </a:r>
            <a:endParaRPr b="1" sz="2500">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rPr lang="en-US" sz="2500"/>
              <a:t>3&gt; </a:t>
            </a:r>
            <a:r>
              <a:rPr b="1" lang="en-US" sz="2500">
                <a:solidFill>
                  <a:srgbClr val="273239"/>
                </a:solidFill>
                <a:highlight>
                  <a:srgbClr val="FFFFFF"/>
                </a:highlight>
                <a:latin typeface="Nunito"/>
                <a:ea typeface="Nunito"/>
                <a:cs typeface="Nunito"/>
                <a:sym typeface="Nunito"/>
              </a:rPr>
              <a:t>Convolutional Autoencoder</a:t>
            </a:r>
            <a:endParaRPr b="1" sz="2500">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2d3589bc5e0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15000"/>
              </a:lnSpc>
              <a:spcBef>
                <a:spcPts val="1800"/>
              </a:spcBef>
              <a:spcAft>
                <a:spcPts val="0"/>
              </a:spcAft>
              <a:buClr>
                <a:schemeClr val="dk1"/>
              </a:buClr>
              <a:buSzPct val="33333"/>
              <a:buFont typeface="Arial"/>
              <a:buNone/>
            </a:pPr>
            <a:r>
              <a:rPr b="1" lang="en-US" sz="3300">
                <a:solidFill>
                  <a:srgbClr val="273239"/>
                </a:solidFill>
                <a:highlight>
                  <a:srgbClr val="FFFFFF"/>
                </a:highlight>
                <a:latin typeface="Nunito"/>
                <a:ea typeface="Nunito"/>
                <a:cs typeface="Nunito"/>
                <a:sym typeface="Nunito"/>
              </a:rPr>
              <a:t>Denoising Autoencoder</a:t>
            </a:r>
            <a:endParaRPr b="1" sz="3300">
              <a:solidFill>
                <a:srgbClr val="273239"/>
              </a:solidFill>
              <a:highlight>
                <a:srgbClr val="FFFFFF"/>
              </a:highlight>
              <a:latin typeface="Nunito"/>
              <a:ea typeface="Nunito"/>
              <a:cs typeface="Nunito"/>
              <a:sym typeface="Nunito"/>
            </a:endParaRPr>
          </a:p>
          <a:p>
            <a:pPr indent="0" lvl="0" marL="0" rtl="0" algn="l">
              <a:lnSpc>
                <a:spcPct val="90000"/>
              </a:lnSpc>
              <a:spcBef>
                <a:spcPts val="1800"/>
              </a:spcBef>
              <a:spcAft>
                <a:spcPts val="0"/>
              </a:spcAft>
              <a:buSzPct val="45454"/>
              <a:buNone/>
            </a:pPr>
            <a:r>
              <a:t/>
            </a:r>
            <a:endParaRPr/>
          </a:p>
        </p:txBody>
      </p:sp>
      <p:sp>
        <p:nvSpPr>
          <p:cNvPr id="770" name="Google Shape;770;g2d3589bc5e0_0_0"/>
          <p:cNvSpPr txBox="1"/>
          <p:nvPr>
            <p:ph idx="1" type="body"/>
          </p:nvPr>
        </p:nvSpPr>
        <p:spPr>
          <a:xfrm>
            <a:off x="838200" y="1003600"/>
            <a:ext cx="10515600" cy="55617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1000"/>
              </a:spcBef>
              <a:spcAft>
                <a:spcPts val="0"/>
              </a:spcAft>
              <a:buSzPct val="69268"/>
              <a:buNone/>
            </a:pPr>
            <a:r>
              <a:rPr lang="en-US" sz="3353">
                <a:solidFill>
                  <a:srgbClr val="273239"/>
                </a:solidFill>
                <a:highlight>
                  <a:srgbClr val="FFFFFF"/>
                </a:highlight>
                <a:latin typeface="Nunito"/>
                <a:ea typeface="Nunito"/>
                <a:cs typeface="Nunito"/>
                <a:sym typeface="Nunito"/>
              </a:rPr>
              <a:t>Denoising autoencoder works on a partially corrupted input and trains to recover the original undistorted image( e.g facial imag edrawing)</a:t>
            </a:r>
            <a:endParaRPr sz="3353">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ct val="89605"/>
              <a:buNone/>
            </a:pPr>
            <a:r>
              <a:t/>
            </a:r>
            <a:endParaRPr sz="2592">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ct val="45028"/>
              <a:buFont typeface="Arial"/>
              <a:buNone/>
            </a:pPr>
            <a:r>
              <a:rPr b="1" lang="en-US" sz="2442">
                <a:solidFill>
                  <a:srgbClr val="38761D"/>
                </a:solidFill>
                <a:highlight>
                  <a:srgbClr val="FFFFFF"/>
                </a:highlight>
                <a:latin typeface="Nunito"/>
                <a:ea typeface="Nunito"/>
                <a:cs typeface="Nunito"/>
                <a:sym typeface="Nunito"/>
              </a:rPr>
              <a:t>Advantages</a:t>
            </a:r>
            <a:endParaRPr b="1" sz="2442">
              <a:solidFill>
                <a:srgbClr val="38761D"/>
              </a:solidFill>
              <a:highlight>
                <a:srgbClr val="FFFFFF"/>
              </a:highlight>
              <a:latin typeface="Nunito"/>
              <a:ea typeface="Nunito"/>
              <a:cs typeface="Nunito"/>
              <a:sym typeface="Nunito"/>
            </a:endParaRPr>
          </a:p>
          <a:p>
            <a:pPr indent="-356252" lvl="0" marL="685800" rtl="0" algn="l">
              <a:lnSpc>
                <a:spcPct val="158000"/>
              </a:lnSpc>
              <a:spcBef>
                <a:spcPts val="0"/>
              </a:spcBef>
              <a:spcAft>
                <a:spcPts val="0"/>
              </a:spcAft>
              <a:buClr>
                <a:srgbClr val="38761D"/>
              </a:buClr>
              <a:buSzPct val="100000"/>
              <a:buFont typeface="Nunito"/>
              <a:buAutoNum type="arabicPeriod"/>
            </a:pPr>
            <a:r>
              <a:rPr lang="en-US" sz="2592">
                <a:solidFill>
                  <a:srgbClr val="38761D"/>
                </a:solidFill>
                <a:highlight>
                  <a:srgbClr val="FFFFFF"/>
                </a:highlight>
                <a:latin typeface="Nunito"/>
                <a:ea typeface="Nunito"/>
                <a:cs typeface="Nunito"/>
                <a:sym typeface="Nunito"/>
              </a:rPr>
              <a:t>This type of autoencoder can extract important features and reduce the noise or the useless features.</a:t>
            </a:r>
            <a:endParaRPr sz="2592">
              <a:solidFill>
                <a:srgbClr val="38761D"/>
              </a:solidFill>
              <a:highlight>
                <a:srgbClr val="FFFFFF"/>
              </a:highlight>
              <a:latin typeface="Nunito"/>
              <a:ea typeface="Nunito"/>
              <a:cs typeface="Nunito"/>
              <a:sym typeface="Nunito"/>
            </a:endParaRPr>
          </a:p>
          <a:p>
            <a:pPr indent="-356252" lvl="0" marL="685800" rtl="0" algn="l">
              <a:lnSpc>
                <a:spcPct val="158000"/>
              </a:lnSpc>
              <a:spcBef>
                <a:spcPts val="0"/>
              </a:spcBef>
              <a:spcAft>
                <a:spcPts val="0"/>
              </a:spcAft>
              <a:buClr>
                <a:srgbClr val="38761D"/>
              </a:buClr>
              <a:buSzPct val="100000"/>
              <a:buFont typeface="Nunito"/>
              <a:buAutoNum type="arabicPeriod"/>
            </a:pPr>
            <a:r>
              <a:rPr lang="en-US" sz="2592">
                <a:solidFill>
                  <a:srgbClr val="38761D"/>
                </a:solidFill>
                <a:highlight>
                  <a:srgbClr val="FFFFFF"/>
                </a:highlight>
                <a:latin typeface="Nunito"/>
                <a:ea typeface="Nunito"/>
                <a:cs typeface="Nunito"/>
                <a:sym typeface="Nunito"/>
              </a:rPr>
              <a:t>Denoising autoencoders can be used as a form of data augmentation, the restored images can be used as augmented data thus generating additional training samples. </a:t>
            </a:r>
            <a:endParaRPr sz="2592">
              <a:solidFill>
                <a:srgbClr val="38761D"/>
              </a:solidFill>
              <a:highlight>
                <a:srgbClr val="FFFFFF"/>
              </a:highlight>
              <a:latin typeface="Nunito"/>
              <a:ea typeface="Nunito"/>
              <a:cs typeface="Nunito"/>
              <a:sym typeface="Nunito"/>
            </a:endParaRPr>
          </a:p>
          <a:p>
            <a:pPr indent="0" lvl="0" marL="0" rtl="0" algn="l">
              <a:lnSpc>
                <a:spcPct val="115000"/>
              </a:lnSpc>
              <a:spcBef>
                <a:spcPts val="1800"/>
              </a:spcBef>
              <a:spcAft>
                <a:spcPts val="0"/>
              </a:spcAft>
              <a:buSzPct val="95109"/>
              <a:buNone/>
            </a:pPr>
            <a:r>
              <a:rPr b="1" lang="en-US" sz="2442">
                <a:solidFill>
                  <a:srgbClr val="FF0000"/>
                </a:solidFill>
                <a:highlight>
                  <a:srgbClr val="FFFFFF"/>
                </a:highlight>
                <a:latin typeface="Nunito"/>
                <a:ea typeface="Nunito"/>
                <a:cs typeface="Nunito"/>
                <a:sym typeface="Nunito"/>
              </a:rPr>
              <a:t>Disadvantages</a:t>
            </a:r>
            <a:endParaRPr b="1" sz="2442">
              <a:solidFill>
                <a:srgbClr val="FF0000"/>
              </a:solidFill>
              <a:highlight>
                <a:srgbClr val="FFFFFF"/>
              </a:highlight>
              <a:latin typeface="Nunito"/>
              <a:ea typeface="Nunito"/>
              <a:cs typeface="Nunito"/>
              <a:sym typeface="Nunito"/>
            </a:endParaRPr>
          </a:p>
          <a:p>
            <a:pPr indent="-356252" lvl="0" marL="685800" rtl="0" algn="l">
              <a:lnSpc>
                <a:spcPct val="158000"/>
              </a:lnSpc>
              <a:spcBef>
                <a:spcPts val="0"/>
              </a:spcBef>
              <a:spcAft>
                <a:spcPts val="0"/>
              </a:spcAft>
              <a:buClr>
                <a:srgbClr val="FF0000"/>
              </a:buClr>
              <a:buSzPct val="100000"/>
              <a:buFont typeface="Nunito"/>
              <a:buAutoNum type="arabicPeriod"/>
            </a:pPr>
            <a:r>
              <a:rPr lang="en-US" sz="2592">
                <a:solidFill>
                  <a:srgbClr val="FF0000"/>
                </a:solidFill>
                <a:highlight>
                  <a:srgbClr val="FFFFFF"/>
                </a:highlight>
                <a:latin typeface="Nunito"/>
                <a:ea typeface="Nunito"/>
                <a:cs typeface="Nunito"/>
                <a:sym typeface="Nunito"/>
              </a:rPr>
              <a:t>Selecting the right type and level of noise to introduce can be challenging and may require domain knowledge.</a:t>
            </a:r>
            <a:endParaRPr sz="2592">
              <a:solidFill>
                <a:srgbClr val="FF0000"/>
              </a:solidFill>
              <a:highlight>
                <a:srgbClr val="FFFFFF"/>
              </a:highlight>
              <a:latin typeface="Nunito"/>
              <a:ea typeface="Nunito"/>
              <a:cs typeface="Nunito"/>
              <a:sym typeface="Nunito"/>
            </a:endParaRPr>
          </a:p>
          <a:p>
            <a:pPr indent="-356252" lvl="0" marL="685800" rtl="0" algn="l">
              <a:lnSpc>
                <a:spcPct val="158000"/>
              </a:lnSpc>
              <a:spcBef>
                <a:spcPts val="0"/>
              </a:spcBef>
              <a:spcAft>
                <a:spcPts val="0"/>
              </a:spcAft>
              <a:buClr>
                <a:srgbClr val="FF0000"/>
              </a:buClr>
              <a:buSzPct val="100000"/>
              <a:buFont typeface="Nunito"/>
              <a:buAutoNum type="arabicPeriod"/>
            </a:pPr>
            <a:r>
              <a:rPr lang="en-US" sz="2592">
                <a:solidFill>
                  <a:srgbClr val="FF0000"/>
                </a:solidFill>
                <a:highlight>
                  <a:srgbClr val="FFFFFF"/>
                </a:highlight>
                <a:latin typeface="Nunito"/>
                <a:ea typeface="Nunito"/>
                <a:cs typeface="Nunito"/>
                <a:sym typeface="Nunito"/>
              </a:rPr>
              <a:t>Denoising process can result into loss of some information that is needed from the original input. This loss can impact accuracy of the output. </a:t>
            </a:r>
            <a:endParaRPr sz="2592">
              <a:solidFill>
                <a:srgbClr val="FF0000"/>
              </a:solidFill>
              <a:highlight>
                <a:srgbClr val="FFFFFF"/>
              </a:highlight>
              <a:latin typeface="Nunito"/>
              <a:ea typeface="Nunito"/>
              <a:cs typeface="Nunito"/>
              <a:sym typeface="Nunito"/>
            </a:endParaRPr>
          </a:p>
          <a:p>
            <a:pPr indent="0" lvl="0" marL="0" rtl="0" algn="l">
              <a:lnSpc>
                <a:spcPct val="90000"/>
              </a:lnSpc>
              <a:spcBef>
                <a:spcPts val="1800"/>
              </a:spcBef>
              <a:spcAft>
                <a:spcPts val="0"/>
              </a:spcAft>
              <a:buSzPct val="172043"/>
              <a:buNone/>
            </a:pPr>
            <a:r>
              <a:t/>
            </a:r>
            <a:endParaRPr sz="1350">
              <a:solidFill>
                <a:srgbClr val="273239"/>
              </a:solidFill>
              <a:highlight>
                <a:srgbClr val="FFFFFF"/>
              </a:highlight>
              <a:latin typeface="Nunito"/>
              <a:ea typeface="Nunito"/>
              <a:cs typeface="Nunito"/>
              <a:sym typeface="Nuni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2d3589bc5e0_0_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rPr b="1" lang="en-US" sz="3000">
                <a:solidFill>
                  <a:srgbClr val="273239"/>
                </a:solidFill>
                <a:highlight>
                  <a:srgbClr val="FFFFFF"/>
                </a:highlight>
                <a:latin typeface="Nunito"/>
                <a:ea typeface="Nunito"/>
                <a:cs typeface="Nunito"/>
                <a:sym typeface="Nunito"/>
              </a:rPr>
              <a:t>Sparse Autoencoder</a:t>
            </a:r>
            <a:endParaRPr b="1" sz="3000">
              <a:solidFill>
                <a:srgbClr val="273239"/>
              </a:solidFill>
              <a:highlight>
                <a:srgbClr val="FFFFFF"/>
              </a:highlight>
              <a:latin typeface="Nunito"/>
              <a:ea typeface="Nunito"/>
              <a:cs typeface="Nunito"/>
              <a:sym typeface="Nunito"/>
            </a:endParaRPr>
          </a:p>
          <a:p>
            <a:pPr indent="0" lvl="0" marL="0" rtl="0" algn="l">
              <a:lnSpc>
                <a:spcPct val="90000"/>
              </a:lnSpc>
              <a:spcBef>
                <a:spcPts val="1800"/>
              </a:spcBef>
              <a:spcAft>
                <a:spcPts val="0"/>
              </a:spcAft>
              <a:buSzPts val="1800"/>
              <a:buNone/>
            </a:pPr>
            <a:r>
              <a:t/>
            </a:r>
            <a:endParaRPr sz="3000"/>
          </a:p>
        </p:txBody>
      </p:sp>
      <p:sp>
        <p:nvSpPr>
          <p:cNvPr id="776" name="Google Shape;776;g2d3589bc5e0_0_9"/>
          <p:cNvSpPr txBox="1"/>
          <p:nvPr>
            <p:ph idx="1" type="body"/>
          </p:nvPr>
        </p:nvSpPr>
        <p:spPr>
          <a:xfrm>
            <a:off x="838200" y="1045425"/>
            <a:ext cx="10515600" cy="5131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050">
                <a:solidFill>
                  <a:srgbClr val="273239"/>
                </a:solidFill>
                <a:highlight>
                  <a:srgbClr val="FFFFFF"/>
                </a:highlight>
                <a:latin typeface="Nunito"/>
                <a:ea typeface="Nunito"/>
                <a:cs typeface="Nunito"/>
                <a:sym typeface="Nunito"/>
              </a:rPr>
              <a:t>This type of autoencoder typically contains more hidden units than the input but only a few are allowed to be active at once. This property is called the sparsity of the network</a:t>
            </a:r>
            <a:endParaRPr sz="2050">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ts val="1800"/>
              <a:buNone/>
            </a:pPr>
            <a:r>
              <a:t/>
            </a:r>
            <a:endParaRPr sz="1350">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accent6"/>
                </a:solidFill>
                <a:highlight>
                  <a:srgbClr val="FFFFFF"/>
                </a:highlight>
                <a:latin typeface="Nunito"/>
                <a:ea typeface="Nunito"/>
                <a:cs typeface="Nunito"/>
                <a:sym typeface="Nunito"/>
              </a:rPr>
              <a:t>Advantages</a:t>
            </a:r>
            <a:endParaRPr b="1" sz="1600">
              <a:solidFill>
                <a:schemeClr val="accent6"/>
              </a:solidFill>
              <a:highlight>
                <a:srgbClr val="FFFFFF"/>
              </a:highlight>
              <a:latin typeface="Nunito"/>
              <a:ea typeface="Nunito"/>
              <a:cs typeface="Nunito"/>
              <a:sym typeface="Nunito"/>
            </a:endParaRPr>
          </a:p>
          <a:p>
            <a:pPr indent="-339725" lvl="0" marL="685800" rtl="0" algn="l">
              <a:lnSpc>
                <a:spcPct val="158000"/>
              </a:lnSpc>
              <a:spcBef>
                <a:spcPts val="0"/>
              </a:spcBef>
              <a:spcAft>
                <a:spcPts val="0"/>
              </a:spcAft>
              <a:buClr>
                <a:schemeClr val="accent6"/>
              </a:buClr>
              <a:buSzPts val="1750"/>
              <a:buFont typeface="Nunito"/>
              <a:buAutoNum type="arabicPeriod"/>
            </a:pPr>
            <a:r>
              <a:rPr lang="en-US" sz="1750">
                <a:solidFill>
                  <a:schemeClr val="accent6"/>
                </a:solidFill>
                <a:highlight>
                  <a:srgbClr val="FFFFFF"/>
                </a:highlight>
                <a:latin typeface="Nunito"/>
                <a:ea typeface="Nunito"/>
                <a:cs typeface="Nunito"/>
                <a:sym typeface="Nunito"/>
              </a:rPr>
              <a:t>The sparsity constraint in sparse autoencoders helps in filtering out noise and irrelevant features during the encoding process.</a:t>
            </a:r>
            <a:endParaRPr sz="1750">
              <a:solidFill>
                <a:schemeClr val="accent6"/>
              </a:solidFill>
              <a:highlight>
                <a:srgbClr val="FFFFFF"/>
              </a:highlight>
              <a:latin typeface="Nunito"/>
              <a:ea typeface="Nunito"/>
              <a:cs typeface="Nunito"/>
              <a:sym typeface="Nunito"/>
            </a:endParaRPr>
          </a:p>
          <a:p>
            <a:pPr indent="-339725" lvl="0" marL="685800" rtl="0" algn="l">
              <a:lnSpc>
                <a:spcPct val="158000"/>
              </a:lnSpc>
              <a:spcBef>
                <a:spcPts val="0"/>
              </a:spcBef>
              <a:spcAft>
                <a:spcPts val="0"/>
              </a:spcAft>
              <a:buClr>
                <a:schemeClr val="accent6"/>
              </a:buClr>
              <a:buSzPts val="1750"/>
              <a:buFont typeface="Nunito"/>
              <a:buAutoNum type="arabicPeriod"/>
            </a:pPr>
            <a:r>
              <a:rPr lang="en-US" sz="1750">
                <a:solidFill>
                  <a:schemeClr val="accent6"/>
                </a:solidFill>
                <a:highlight>
                  <a:srgbClr val="FFFFFF"/>
                </a:highlight>
                <a:latin typeface="Nunito"/>
                <a:ea typeface="Nunito"/>
                <a:cs typeface="Nunito"/>
                <a:sym typeface="Nunito"/>
              </a:rPr>
              <a:t>These autoencoders often learn important and meaningful features due to their emphasis on sparse activations.</a:t>
            </a:r>
            <a:endParaRPr sz="1750">
              <a:solidFill>
                <a:schemeClr val="accent6"/>
              </a:solidFill>
              <a:highlight>
                <a:srgbClr val="FFFFFF"/>
              </a:highlight>
              <a:latin typeface="Nunito"/>
              <a:ea typeface="Nunito"/>
              <a:cs typeface="Nunito"/>
              <a:sym typeface="Nunito"/>
            </a:endParaRPr>
          </a:p>
          <a:p>
            <a:pPr indent="0" lvl="0" marL="0" rtl="0" algn="l">
              <a:lnSpc>
                <a:spcPct val="115000"/>
              </a:lnSpc>
              <a:spcBef>
                <a:spcPts val="1800"/>
              </a:spcBef>
              <a:spcAft>
                <a:spcPts val="0"/>
              </a:spcAft>
              <a:buClr>
                <a:schemeClr val="dk1"/>
              </a:buClr>
              <a:buSzPts val="1100"/>
              <a:buFont typeface="Arial"/>
              <a:buNone/>
            </a:pPr>
            <a:r>
              <a:rPr b="1" lang="en-US" sz="1600">
                <a:solidFill>
                  <a:srgbClr val="FF0000"/>
                </a:solidFill>
                <a:highlight>
                  <a:srgbClr val="FFFFFF"/>
                </a:highlight>
                <a:latin typeface="Nunito"/>
                <a:ea typeface="Nunito"/>
                <a:cs typeface="Nunito"/>
                <a:sym typeface="Nunito"/>
              </a:rPr>
              <a:t>Disadvantages</a:t>
            </a:r>
            <a:endParaRPr b="1" sz="1600">
              <a:solidFill>
                <a:srgbClr val="FF0000"/>
              </a:solidFill>
              <a:highlight>
                <a:srgbClr val="FFFFFF"/>
              </a:highlight>
              <a:latin typeface="Nunito"/>
              <a:ea typeface="Nunito"/>
              <a:cs typeface="Nunito"/>
              <a:sym typeface="Nunito"/>
            </a:endParaRPr>
          </a:p>
          <a:p>
            <a:pPr indent="-339725" lvl="0" marL="685800" rtl="0" algn="l">
              <a:lnSpc>
                <a:spcPct val="158000"/>
              </a:lnSpc>
              <a:spcBef>
                <a:spcPts val="0"/>
              </a:spcBef>
              <a:spcAft>
                <a:spcPts val="0"/>
              </a:spcAft>
              <a:buClr>
                <a:srgbClr val="FF0000"/>
              </a:buClr>
              <a:buSzPts val="1750"/>
              <a:buFont typeface="Nunito"/>
              <a:buAutoNum type="arabicPeriod"/>
            </a:pPr>
            <a:r>
              <a:rPr lang="en-US" sz="1750">
                <a:solidFill>
                  <a:srgbClr val="FF0000"/>
                </a:solidFill>
                <a:highlight>
                  <a:srgbClr val="FFFFFF"/>
                </a:highlight>
                <a:latin typeface="Nunito"/>
                <a:ea typeface="Nunito"/>
                <a:cs typeface="Nunito"/>
                <a:sym typeface="Nunito"/>
              </a:rPr>
              <a:t>The choice of hyperparameters play a significant role in the performance of this autoencoder. Different inputs should result in the activation of different nodes of the network.</a:t>
            </a:r>
            <a:endParaRPr sz="1750">
              <a:solidFill>
                <a:srgbClr val="FF0000"/>
              </a:solidFill>
              <a:highlight>
                <a:srgbClr val="FFFFFF"/>
              </a:highlight>
              <a:latin typeface="Nunito"/>
              <a:ea typeface="Nunito"/>
              <a:cs typeface="Nunito"/>
              <a:sym typeface="Nunito"/>
            </a:endParaRPr>
          </a:p>
          <a:p>
            <a:pPr indent="-339725" lvl="0" marL="685800" rtl="0" algn="l">
              <a:lnSpc>
                <a:spcPct val="158000"/>
              </a:lnSpc>
              <a:spcBef>
                <a:spcPts val="0"/>
              </a:spcBef>
              <a:spcAft>
                <a:spcPts val="0"/>
              </a:spcAft>
              <a:buClr>
                <a:srgbClr val="FF0000"/>
              </a:buClr>
              <a:buSzPts val="1750"/>
              <a:buFont typeface="Nunito"/>
              <a:buAutoNum type="arabicPeriod"/>
            </a:pPr>
            <a:r>
              <a:rPr lang="en-US" sz="1750">
                <a:solidFill>
                  <a:srgbClr val="FF0000"/>
                </a:solidFill>
                <a:highlight>
                  <a:srgbClr val="FFFFFF"/>
                </a:highlight>
                <a:latin typeface="Nunito"/>
                <a:ea typeface="Nunito"/>
                <a:cs typeface="Nunito"/>
                <a:sym typeface="Nunito"/>
              </a:rPr>
              <a:t>The application of sparsity constraint increases computational complexity.</a:t>
            </a:r>
            <a:endParaRPr sz="1750">
              <a:solidFill>
                <a:srgbClr val="FF0000"/>
              </a:solidFill>
              <a:highlight>
                <a:srgbClr val="FFFFFF"/>
              </a:highlight>
              <a:latin typeface="Nunito"/>
              <a:ea typeface="Nunito"/>
              <a:cs typeface="Nunito"/>
              <a:sym typeface="Nunito"/>
            </a:endParaRPr>
          </a:p>
          <a:p>
            <a:pPr indent="0" lvl="0" marL="0" rtl="0" algn="l">
              <a:lnSpc>
                <a:spcPct val="90000"/>
              </a:lnSpc>
              <a:spcBef>
                <a:spcPts val="1800"/>
              </a:spcBef>
              <a:spcAft>
                <a:spcPts val="0"/>
              </a:spcAft>
              <a:buSzPts val="1800"/>
              <a:buNone/>
            </a:pPr>
            <a:r>
              <a:t/>
            </a:r>
            <a:endParaRPr sz="1350">
              <a:solidFill>
                <a:srgbClr val="273239"/>
              </a:solidFill>
              <a:highlight>
                <a:srgbClr val="FFFFFF"/>
              </a:highlight>
              <a:latin typeface="Nunito"/>
              <a:ea typeface="Nunito"/>
              <a:cs typeface="Nunito"/>
              <a:sym typeface="Nuni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2d3589bc5e0_0_17"/>
          <p:cNvSpPr txBox="1"/>
          <p:nvPr>
            <p:ph type="title"/>
          </p:nvPr>
        </p:nvSpPr>
        <p:spPr>
          <a:xfrm>
            <a:off x="838200" y="511500"/>
            <a:ext cx="10515600" cy="847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15000"/>
              </a:lnSpc>
              <a:spcBef>
                <a:spcPts val="1800"/>
              </a:spcBef>
              <a:spcAft>
                <a:spcPts val="0"/>
              </a:spcAft>
              <a:buClr>
                <a:schemeClr val="dk1"/>
              </a:buClr>
              <a:buSzPct val="41772"/>
              <a:buFont typeface="Arial"/>
              <a:buNone/>
            </a:pPr>
            <a:r>
              <a:rPr b="1" lang="en-US" sz="2633">
                <a:solidFill>
                  <a:srgbClr val="273239"/>
                </a:solidFill>
                <a:highlight>
                  <a:srgbClr val="FFFFFF"/>
                </a:highlight>
                <a:latin typeface="Nunito"/>
                <a:ea typeface="Nunito"/>
                <a:cs typeface="Nunito"/>
                <a:sym typeface="Nunito"/>
              </a:rPr>
              <a:t>Convolutional Autoencoder</a:t>
            </a:r>
            <a:endParaRPr b="1" sz="2633">
              <a:solidFill>
                <a:srgbClr val="273239"/>
              </a:solidFill>
              <a:highlight>
                <a:srgbClr val="FFFFFF"/>
              </a:highlight>
              <a:latin typeface="Nunito"/>
              <a:ea typeface="Nunito"/>
              <a:cs typeface="Nunito"/>
              <a:sym typeface="Nunito"/>
            </a:endParaRPr>
          </a:p>
          <a:p>
            <a:pPr indent="0" lvl="0" marL="0" rtl="0" algn="ctr">
              <a:lnSpc>
                <a:spcPct val="90000"/>
              </a:lnSpc>
              <a:spcBef>
                <a:spcPts val="1800"/>
              </a:spcBef>
              <a:spcAft>
                <a:spcPts val="0"/>
              </a:spcAft>
              <a:buSzPct val="45454"/>
              <a:buNone/>
            </a:pPr>
            <a:r>
              <a:t/>
            </a:r>
            <a:endParaRPr/>
          </a:p>
        </p:txBody>
      </p:sp>
      <p:sp>
        <p:nvSpPr>
          <p:cNvPr id="782" name="Google Shape;782;g2d3589bc5e0_0_17"/>
          <p:cNvSpPr txBox="1"/>
          <p:nvPr>
            <p:ph idx="1" type="body"/>
          </p:nvPr>
        </p:nvSpPr>
        <p:spPr>
          <a:xfrm>
            <a:off x="838200" y="961800"/>
            <a:ext cx="10515600" cy="56451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50000"/>
              </a:lnSpc>
              <a:spcBef>
                <a:spcPts val="1000"/>
              </a:spcBef>
              <a:spcAft>
                <a:spcPts val="0"/>
              </a:spcAft>
              <a:buSzPct val="127818"/>
              <a:buNone/>
            </a:pPr>
            <a:r>
              <a:rPr b="1" lang="en-US" sz="5633">
                <a:solidFill>
                  <a:srgbClr val="273239"/>
                </a:solidFill>
                <a:highlight>
                  <a:srgbClr val="FFFFFF"/>
                </a:highlight>
                <a:latin typeface="Nunito"/>
                <a:ea typeface="Nunito"/>
                <a:cs typeface="Nunito"/>
                <a:sym typeface="Nunito"/>
              </a:rPr>
              <a:t>I</a:t>
            </a:r>
            <a:r>
              <a:rPr b="1" lang="en-US" sz="7633">
                <a:solidFill>
                  <a:srgbClr val="273239"/>
                </a:solidFill>
                <a:highlight>
                  <a:srgbClr val="FFFFFF"/>
                </a:highlight>
                <a:latin typeface="Nunito"/>
                <a:ea typeface="Nunito"/>
                <a:cs typeface="Nunito"/>
                <a:sym typeface="Nunito"/>
              </a:rPr>
              <a:t>t is  a type of autoencoder that use convolutional neural networks (CNNs) as their building blocks. The encoder consists of multiple layers that take a image or a grid as input and pass it through different convolution layers thus forming a compressed representation of the input. The decoder is the mirror image of the encoder it deconvolves the compressed representation and tries to reconstruct the original image.(e.g lecture)</a:t>
            </a:r>
            <a:endParaRPr b="1" sz="7633">
              <a:solidFill>
                <a:srgbClr val="273239"/>
              </a:solidFill>
              <a:highlight>
                <a:srgbClr val="FFFFFF"/>
              </a:highlight>
              <a:latin typeface="Nunito"/>
              <a:ea typeface="Nunito"/>
              <a:cs typeface="Nunito"/>
              <a:sym typeface="Nunito"/>
            </a:endParaRPr>
          </a:p>
          <a:p>
            <a:pPr indent="0" lvl="0" marL="0" rtl="0" algn="l">
              <a:lnSpc>
                <a:spcPct val="115000"/>
              </a:lnSpc>
              <a:spcBef>
                <a:spcPts val="1000"/>
              </a:spcBef>
              <a:spcAft>
                <a:spcPts val="0"/>
              </a:spcAft>
              <a:buSzPct val="304568"/>
              <a:buNone/>
            </a:pPr>
            <a:r>
              <a:t/>
            </a:r>
            <a:endParaRPr sz="2364">
              <a:solidFill>
                <a:srgbClr val="273239"/>
              </a:solidFill>
              <a:highlight>
                <a:srgbClr val="FFFFFF"/>
              </a:highlight>
              <a:latin typeface="Nunito"/>
              <a:ea typeface="Nunito"/>
              <a:cs typeface="Nunito"/>
              <a:sym typeface="Nunito"/>
            </a:endParaRPr>
          </a:p>
          <a:p>
            <a:pPr indent="0" lvl="0" marL="0" rtl="0" algn="l">
              <a:lnSpc>
                <a:spcPct val="90000"/>
              </a:lnSpc>
              <a:spcBef>
                <a:spcPts val="1000"/>
              </a:spcBef>
              <a:spcAft>
                <a:spcPts val="0"/>
              </a:spcAft>
              <a:buSzPct val="371134"/>
              <a:buNone/>
            </a:pPr>
            <a:r>
              <a:t/>
            </a:r>
            <a:endParaRPr sz="1940">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275"/>
              <a:buFont typeface="Arial"/>
              <a:buNone/>
            </a:pPr>
            <a:r>
              <a:rPr b="1" lang="en-US" sz="5672">
                <a:solidFill>
                  <a:srgbClr val="38761D"/>
                </a:solidFill>
                <a:highlight>
                  <a:srgbClr val="FFFFFF"/>
                </a:highlight>
                <a:latin typeface="Nunito"/>
                <a:ea typeface="Nunito"/>
                <a:cs typeface="Nunito"/>
                <a:sym typeface="Nunito"/>
              </a:rPr>
              <a:t>Ad</a:t>
            </a:r>
            <a:r>
              <a:rPr b="1" lang="en-US" sz="6764">
                <a:solidFill>
                  <a:srgbClr val="38761D"/>
                </a:solidFill>
                <a:highlight>
                  <a:srgbClr val="FFFFFF"/>
                </a:highlight>
                <a:latin typeface="Nunito"/>
                <a:ea typeface="Nunito"/>
                <a:cs typeface="Nunito"/>
                <a:sym typeface="Nunito"/>
              </a:rPr>
              <a:t>vantages</a:t>
            </a:r>
            <a:endParaRPr b="1" sz="6764">
              <a:solidFill>
                <a:srgbClr val="38761D"/>
              </a:solidFill>
              <a:highlight>
                <a:srgbClr val="FFFFFF"/>
              </a:highlight>
              <a:latin typeface="Nunito"/>
              <a:ea typeface="Nunito"/>
              <a:cs typeface="Nunito"/>
              <a:sym typeface="Nunito"/>
            </a:endParaRPr>
          </a:p>
          <a:p>
            <a:pPr indent="-285879" lvl="0" marL="685800" rtl="0" algn="l">
              <a:lnSpc>
                <a:spcPct val="158000"/>
              </a:lnSpc>
              <a:spcBef>
                <a:spcPts val="0"/>
              </a:spcBef>
              <a:spcAft>
                <a:spcPts val="0"/>
              </a:spcAft>
              <a:buClr>
                <a:srgbClr val="38761D"/>
              </a:buClr>
              <a:buSzPct val="60983"/>
              <a:buFont typeface="Nunito"/>
              <a:buAutoNum type="arabicPeriod"/>
            </a:pPr>
            <a:r>
              <a:rPr lang="en-US" sz="5914">
                <a:solidFill>
                  <a:srgbClr val="38761D"/>
                </a:solidFill>
                <a:highlight>
                  <a:srgbClr val="FFFFFF"/>
                </a:highlight>
                <a:latin typeface="Nunito"/>
                <a:ea typeface="Nunito"/>
                <a:cs typeface="Nunito"/>
                <a:sym typeface="Nunito"/>
              </a:rPr>
              <a:t>C</a:t>
            </a:r>
            <a:r>
              <a:rPr lang="en-US" sz="6664">
                <a:solidFill>
                  <a:srgbClr val="38761D"/>
                </a:solidFill>
                <a:highlight>
                  <a:srgbClr val="FFFFFF"/>
                </a:highlight>
                <a:latin typeface="Nunito"/>
                <a:ea typeface="Nunito"/>
                <a:cs typeface="Nunito"/>
                <a:sym typeface="Nunito"/>
              </a:rPr>
              <a:t>onvolutional autoencoder can compress high-dimensional image data into a lower-dimensional data. This improves storage efficiency and transmission of image data.</a:t>
            </a:r>
            <a:endParaRPr sz="6664">
              <a:solidFill>
                <a:srgbClr val="38761D"/>
              </a:solidFill>
              <a:highlight>
                <a:srgbClr val="FFFFFF"/>
              </a:highlight>
              <a:latin typeface="Nunito"/>
              <a:ea typeface="Nunito"/>
              <a:cs typeface="Nunito"/>
              <a:sym typeface="Nunito"/>
            </a:endParaRPr>
          </a:p>
          <a:p>
            <a:pPr indent="-334400" lvl="0" marL="685800" rtl="0" algn="l">
              <a:lnSpc>
                <a:spcPct val="158000"/>
              </a:lnSpc>
              <a:spcBef>
                <a:spcPts val="0"/>
              </a:spcBef>
              <a:spcAft>
                <a:spcPts val="0"/>
              </a:spcAft>
              <a:buClr>
                <a:srgbClr val="38761D"/>
              </a:buClr>
              <a:buSzPct val="100000"/>
              <a:buFont typeface="Nunito"/>
              <a:buAutoNum type="arabicPeriod"/>
            </a:pPr>
            <a:r>
              <a:rPr lang="en-US" sz="6664">
                <a:solidFill>
                  <a:srgbClr val="38761D"/>
                </a:solidFill>
                <a:highlight>
                  <a:srgbClr val="FFFFFF"/>
                </a:highlight>
                <a:latin typeface="Nunito"/>
                <a:ea typeface="Nunito"/>
                <a:cs typeface="Nunito"/>
                <a:sym typeface="Nunito"/>
              </a:rPr>
              <a:t>Convolutional autoencoder can reconstruct missing parts of an image.</a:t>
            </a:r>
            <a:endParaRPr sz="6664">
              <a:solidFill>
                <a:srgbClr val="38761D"/>
              </a:solidFill>
              <a:highlight>
                <a:srgbClr val="FFFFFF"/>
              </a:highlight>
              <a:latin typeface="Nunito"/>
              <a:ea typeface="Nunito"/>
              <a:cs typeface="Nunito"/>
              <a:sym typeface="Nunito"/>
            </a:endParaRPr>
          </a:p>
          <a:p>
            <a:pPr indent="0" lvl="0" marL="0" rtl="0" algn="l">
              <a:lnSpc>
                <a:spcPct val="115000"/>
              </a:lnSpc>
              <a:spcBef>
                <a:spcPts val="1800"/>
              </a:spcBef>
              <a:spcAft>
                <a:spcPts val="0"/>
              </a:spcAft>
              <a:buSzPct val="110531"/>
              <a:buNone/>
            </a:pPr>
            <a:r>
              <a:rPr b="1" lang="en-US" sz="6514">
                <a:solidFill>
                  <a:srgbClr val="FF0000"/>
                </a:solidFill>
                <a:highlight>
                  <a:srgbClr val="FFFFFF"/>
                </a:highlight>
                <a:latin typeface="Nunito"/>
                <a:ea typeface="Nunito"/>
                <a:cs typeface="Nunito"/>
                <a:sym typeface="Nunito"/>
              </a:rPr>
              <a:t>Disadvantages</a:t>
            </a:r>
            <a:endParaRPr b="1" sz="6514">
              <a:solidFill>
                <a:srgbClr val="FF0000"/>
              </a:solidFill>
              <a:highlight>
                <a:srgbClr val="FFFFFF"/>
              </a:highlight>
              <a:latin typeface="Nunito"/>
              <a:ea typeface="Nunito"/>
              <a:cs typeface="Nunito"/>
              <a:sym typeface="Nunito"/>
            </a:endParaRPr>
          </a:p>
          <a:p>
            <a:pPr indent="-339285" lvl="0" marL="685800" rtl="0" algn="l">
              <a:lnSpc>
                <a:spcPct val="158000"/>
              </a:lnSpc>
              <a:spcBef>
                <a:spcPts val="0"/>
              </a:spcBef>
              <a:spcAft>
                <a:spcPts val="0"/>
              </a:spcAft>
              <a:buClr>
                <a:srgbClr val="FF0000"/>
              </a:buClr>
              <a:buSzPct val="100000"/>
              <a:buFont typeface="Nunito"/>
              <a:buAutoNum type="arabicPeriod"/>
            </a:pPr>
            <a:r>
              <a:rPr lang="en-US" sz="6972">
                <a:solidFill>
                  <a:srgbClr val="FF0000"/>
                </a:solidFill>
                <a:highlight>
                  <a:srgbClr val="FFFFFF"/>
                </a:highlight>
                <a:latin typeface="Nunito"/>
                <a:ea typeface="Nunito"/>
                <a:cs typeface="Nunito"/>
                <a:sym typeface="Nunito"/>
              </a:rPr>
              <a:t>These autoencoder are prone to overfitting. Proper regularization techniques should be used to tackle this issue.</a:t>
            </a:r>
            <a:endParaRPr sz="6972">
              <a:solidFill>
                <a:srgbClr val="FF0000"/>
              </a:solidFill>
              <a:highlight>
                <a:srgbClr val="FFFFFF"/>
              </a:highlight>
              <a:latin typeface="Nunito"/>
              <a:ea typeface="Nunito"/>
              <a:cs typeface="Nunito"/>
              <a:sym typeface="Nunito"/>
            </a:endParaRPr>
          </a:p>
          <a:p>
            <a:pPr indent="-339285" lvl="0" marL="685800" rtl="0" algn="l">
              <a:lnSpc>
                <a:spcPct val="158000"/>
              </a:lnSpc>
              <a:spcBef>
                <a:spcPts val="0"/>
              </a:spcBef>
              <a:spcAft>
                <a:spcPts val="0"/>
              </a:spcAft>
              <a:buClr>
                <a:srgbClr val="FF0000"/>
              </a:buClr>
              <a:buSzPct val="100000"/>
              <a:buFont typeface="Nunito"/>
              <a:buAutoNum type="arabicPeriod"/>
            </a:pPr>
            <a:r>
              <a:rPr lang="en-US" sz="6972">
                <a:solidFill>
                  <a:srgbClr val="FF0000"/>
                </a:solidFill>
                <a:highlight>
                  <a:srgbClr val="FFFFFF"/>
                </a:highlight>
                <a:latin typeface="Nunito"/>
                <a:ea typeface="Nunito"/>
                <a:cs typeface="Nunito"/>
                <a:sym typeface="Nunito"/>
              </a:rPr>
              <a:t>Compression of data can cause data loss which can result in reconstruction of a lower quality image.</a:t>
            </a:r>
            <a:endParaRPr sz="6972">
              <a:solidFill>
                <a:srgbClr val="FF0000"/>
              </a:solidFill>
              <a:highlight>
                <a:srgbClr val="FFFFFF"/>
              </a:highlight>
              <a:latin typeface="Nunito"/>
              <a:ea typeface="Nunito"/>
              <a:cs typeface="Nunito"/>
              <a:sym typeface="Nunito"/>
            </a:endParaRPr>
          </a:p>
          <a:p>
            <a:pPr indent="0" lvl="0" marL="457200" rtl="0" algn="l">
              <a:lnSpc>
                <a:spcPct val="158000"/>
              </a:lnSpc>
              <a:spcBef>
                <a:spcPts val="1800"/>
              </a:spcBef>
              <a:spcAft>
                <a:spcPts val="0"/>
              </a:spcAft>
              <a:buSzPts val="1800"/>
              <a:buNone/>
            </a:pPr>
            <a:r>
              <a:t/>
            </a:r>
            <a:endParaRPr sz="1350">
              <a:solidFill>
                <a:srgbClr val="273239"/>
              </a:solidFill>
              <a:highlight>
                <a:srgbClr val="FFFFFF"/>
              </a:highlight>
              <a:latin typeface="Nunito"/>
              <a:ea typeface="Nunito"/>
              <a:cs typeface="Nunito"/>
              <a:sym typeface="Nunito"/>
            </a:endParaRPr>
          </a:p>
          <a:p>
            <a:pPr indent="0" lvl="0" marL="0" rtl="0" algn="l">
              <a:lnSpc>
                <a:spcPct val="158000"/>
              </a:lnSpc>
              <a:spcBef>
                <a:spcPts val="1800"/>
              </a:spcBef>
              <a:spcAft>
                <a:spcPts val="0"/>
              </a:spcAft>
              <a:buSzPts val="1800"/>
              <a:buNone/>
            </a:pPr>
            <a:r>
              <a:t/>
            </a:r>
            <a:endParaRPr sz="1350">
              <a:solidFill>
                <a:srgbClr val="273239"/>
              </a:solidFill>
              <a:highlight>
                <a:srgbClr val="FFFFFF"/>
              </a:highlight>
              <a:latin typeface="Nunito"/>
              <a:ea typeface="Nunito"/>
              <a:cs typeface="Nunito"/>
              <a:sym typeface="Nunito"/>
            </a:endParaRPr>
          </a:p>
          <a:p>
            <a:pPr indent="0" lvl="0" marL="0" rtl="0" algn="l">
              <a:lnSpc>
                <a:spcPct val="90000"/>
              </a:lnSpc>
              <a:spcBef>
                <a:spcPts val="1800"/>
              </a:spcBef>
              <a:spcAft>
                <a:spcPts val="0"/>
              </a:spcAft>
              <a:buSzPts val="1800"/>
              <a:buNone/>
            </a:pPr>
            <a:r>
              <a:t/>
            </a:r>
            <a:endParaRPr sz="1350">
              <a:solidFill>
                <a:srgbClr val="273239"/>
              </a:solidFill>
              <a:highlight>
                <a:srgbClr val="FFFFFF"/>
              </a:highlight>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2023-07-07T06:35:18Z</dcterms:created>
  <dc:creator>Admin1</dc:creator>
</cp:coreProperties>
</file>